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7" r:id="rId5"/>
    <p:sldId id="260" r:id="rId6"/>
    <p:sldId id="269" r:id="rId7"/>
    <p:sldId id="261" r:id="rId8"/>
    <p:sldId id="262" r:id="rId9"/>
    <p:sldId id="268" r:id="rId10"/>
    <p:sldId id="264" r:id="rId11"/>
    <p:sldId id="270" r:id="rId12"/>
    <p:sldId id="265" r:id="rId13"/>
    <p:sldId id="266" r:id="rId14"/>
    <p:sldId id="271" r:id="rId15"/>
    <p:sldId id="272"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3F"/>
    <a:srgbClr val="000E40"/>
    <a:srgbClr val="F9B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2151"/>
  </p:normalViewPr>
  <p:slideViewPr>
    <p:cSldViewPr snapToGrid="0" snapToObjects="1">
      <p:cViewPr varScale="1">
        <p:scale>
          <a:sx n="84" d="100"/>
          <a:sy n="84" d="100"/>
        </p:scale>
        <p:origin x="-984" y="-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p:bg>
      <p:bgPr>
        <a:solidFill>
          <a:schemeClr val="tx1"/>
        </a:solidFill>
        <a:effectLst/>
      </p:bgPr>
    </p:bg>
    <p:spTree>
      <p:nvGrpSpPr>
        <p:cNvPr id="1" name=""/>
        <p:cNvGrpSpPr/>
        <p:nvPr/>
      </p:nvGrpSpPr>
      <p:grpSpPr>
        <a:xfrm>
          <a:off x="0" y="0"/>
          <a:ext cx="0" cy="0"/>
          <a:chOff x="0" y="0"/>
          <a:chExt cx="0" cy="0"/>
        </a:xfrm>
      </p:grpSpPr>
      <p:pic>
        <p:nvPicPr>
          <p:cNvPr id="4" name="Picture 3" descr="spots.png"/>
          <p:cNvPicPr>
            <a:picLocks noChangeAspect="1"/>
          </p:cNvPicPr>
          <p:nvPr/>
        </p:nvPicPr>
        <p:blipFill rotWithShape="1">
          <a:blip r:embed="rId2" cstate="screen">
            <a:extLst>
              <a:ext uri="{28A0092B-C50C-407E-A947-70E740481C1C}">
                <a14:useLocalDpi xmlns:a14="http://schemas.microsoft.com/office/drawing/2010/main"/>
              </a:ext>
            </a:extLst>
          </a:blip>
          <a:srcRect t="1555" b="1555"/>
          <a:stretch/>
        </p:blipFill>
        <p:spPr>
          <a:xfrm>
            <a:off x="24411" y="0"/>
            <a:ext cx="12127576" cy="6858000"/>
          </a:xfrm>
          <a:prstGeom prst="rect">
            <a:avLst/>
          </a:prstGeom>
        </p:spPr>
      </p:pic>
      <p:pic>
        <p:nvPicPr>
          <p:cNvPr id="3" name="Kuva 7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6051" y="2983689"/>
            <a:ext cx="5880109" cy="840016"/>
          </a:xfrm>
          <a:prstGeom prst="rect">
            <a:avLst/>
          </a:prstGeom>
        </p:spPr>
      </p:pic>
    </p:spTree>
    <p:extLst>
      <p:ext uri="{BB962C8B-B14F-4D97-AF65-F5344CB8AC3E}">
        <p14:creationId xmlns:p14="http://schemas.microsoft.com/office/powerpoint/2010/main" val="39110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ea 2 palsta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63040" y="1574801"/>
            <a:ext cx="4548293" cy="4525963"/>
          </a:xfrm>
          <a:prstGeom prst="rect">
            <a:avLst/>
          </a:prstGeom>
        </p:spPr>
        <p:txBody>
          <a:bodyPr>
            <a:normAutofit/>
          </a:bodyPr>
          <a:lstStyle>
            <a:lvl1pPr>
              <a:lnSpc>
                <a:spcPct val="90000"/>
              </a:lnSpc>
              <a:spcAft>
                <a:spcPts val="0"/>
              </a:spcAft>
              <a:defRPr sz="1600" b="0" i="0" spc="0">
                <a:solidFill>
                  <a:srgbClr val="595959"/>
                </a:solidFill>
                <a:latin typeface="+mn-lt"/>
                <a:cs typeface="Georgia"/>
              </a:defRPr>
            </a:lvl1pPr>
            <a:lvl2pPr marL="177800" indent="-177800">
              <a:lnSpc>
                <a:spcPct val="90000"/>
              </a:lnSpc>
              <a:defRPr sz="1600">
                <a:solidFill>
                  <a:srgbClr val="595959"/>
                </a:solidFill>
              </a:defRPr>
            </a:lvl2pPr>
            <a:lvl3pPr marL="450850" indent="-184150">
              <a:lnSpc>
                <a:spcPct val="90000"/>
              </a:lnSpc>
              <a:defRPr sz="1400" spc="0">
                <a:solidFill>
                  <a:srgbClr val="595959"/>
                </a:solidFill>
              </a:defRPr>
            </a:lvl3pPr>
            <a:lvl4pPr marL="717550" indent="-177800">
              <a:lnSpc>
                <a:spcPct val="90000"/>
              </a:lnSpc>
              <a:defRPr sz="1200" spc="0">
                <a:solidFill>
                  <a:srgbClr val="595959"/>
                </a:solidFill>
              </a:defRPr>
            </a:lvl4pPr>
            <a:lvl5pPr marL="984250" indent="-228600" defTabSz="984250">
              <a:lnSpc>
                <a:spcPct val="90000"/>
              </a:lnSpc>
              <a:defRPr sz="1200" spc="0">
                <a:solidFill>
                  <a:srgbClr val="595959"/>
                </a:solidFill>
              </a:defRPr>
            </a:lvl5pPr>
            <a:lvl6pPr>
              <a:defRPr sz="1800"/>
            </a:lvl6pPr>
            <a:lvl7pPr>
              <a:defRPr sz="1800"/>
            </a:lvl7pPr>
            <a:lvl8pPr>
              <a:defRPr sz="1800"/>
            </a:lvl8pPr>
            <a:lvl9pPr>
              <a:defRPr sz="1800"/>
            </a:lvl9pPr>
          </a:lstStyle>
          <a:p>
            <a:pPr lvl="0"/>
            <a:r>
              <a:rPr lang="fi-FI"/>
              <a:t>Click to edit Master text styles</a:t>
            </a:r>
          </a:p>
          <a:p>
            <a:pPr lvl="2"/>
            <a:r>
              <a:rPr lang="fi-FI"/>
              <a:t>Second level</a:t>
            </a:r>
          </a:p>
          <a:p>
            <a:pPr lvl="3"/>
            <a:r>
              <a:rPr lang="fi-FI"/>
              <a:t>Third level</a:t>
            </a:r>
          </a:p>
          <a:p>
            <a:pPr lvl="4"/>
            <a:r>
              <a:rPr lang="fi-FI"/>
              <a:t>Fourth level</a:t>
            </a:r>
          </a:p>
        </p:txBody>
      </p:sp>
      <p:sp>
        <p:nvSpPr>
          <p:cNvPr id="12" name="Content Placeholder 2"/>
          <p:cNvSpPr>
            <a:spLocks noGrp="1"/>
          </p:cNvSpPr>
          <p:nvPr>
            <p:ph sz="half" idx="10" hasCustomPrompt="1"/>
          </p:nvPr>
        </p:nvSpPr>
        <p:spPr>
          <a:xfrm>
            <a:off x="6121400" y="1574801"/>
            <a:ext cx="4614333" cy="4525963"/>
          </a:xfrm>
          <a:prstGeom prst="rect">
            <a:avLst/>
          </a:prstGeom>
        </p:spPr>
        <p:txBody>
          <a:bodyPr>
            <a:normAutofit/>
          </a:bodyPr>
          <a:lstStyle>
            <a:lvl1pPr>
              <a:lnSpc>
                <a:spcPct val="90000"/>
              </a:lnSpc>
              <a:spcAft>
                <a:spcPts val="0"/>
              </a:spcAft>
              <a:defRPr sz="1600" b="0" i="0" spc="0">
                <a:solidFill>
                  <a:srgbClr val="595959"/>
                </a:solidFill>
                <a:latin typeface="+mn-lt"/>
                <a:cs typeface="Georgia"/>
              </a:defRPr>
            </a:lvl1pPr>
            <a:lvl2pPr marL="177800" indent="-177800">
              <a:lnSpc>
                <a:spcPct val="90000"/>
              </a:lnSpc>
              <a:defRPr sz="1600">
                <a:solidFill>
                  <a:srgbClr val="595959"/>
                </a:solidFill>
              </a:defRPr>
            </a:lvl2pPr>
            <a:lvl3pPr marL="450850" indent="-184150">
              <a:lnSpc>
                <a:spcPct val="90000"/>
              </a:lnSpc>
              <a:defRPr sz="1400" spc="0">
                <a:solidFill>
                  <a:srgbClr val="595959"/>
                </a:solidFill>
              </a:defRPr>
            </a:lvl3pPr>
            <a:lvl4pPr marL="717550" indent="-177800">
              <a:lnSpc>
                <a:spcPct val="90000"/>
              </a:lnSpc>
              <a:defRPr sz="1200" spc="0">
                <a:solidFill>
                  <a:srgbClr val="595959"/>
                </a:solidFill>
              </a:defRPr>
            </a:lvl4pPr>
            <a:lvl5pPr marL="984250" indent="-228600" defTabSz="984250">
              <a:lnSpc>
                <a:spcPct val="90000"/>
              </a:lnSpc>
              <a:defRPr sz="1200" spc="0">
                <a:solidFill>
                  <a:srgbClr val="595959"/>
                </a:solidFill>
              </a:defRPr>
            </a:lvl5pPr>
            <a:lvl6pPr>
              <a:defRPr sz="1800"/>
            </a:lvl6pPr>
            <a:lvl7pPr>
              <a:defRPr sz="1800"/>
            </a:lvl7pPr>
            <a:lvl8pPr>
              <a:defRPr sz="1800"/>
            </a:lvl8pPr>
            <a:lvl9pPr>
              <a:defRPr sz="1800"/>
            </a:lvl9pPr>
          </a:lstStyle>
          <a:p>
            <a:pPr lvl="0"/>
            <a:r>
              <a:rPr lang="fi-FI"/>
              <a:t>Click to edit Master text styles</a:t>
            </a:r>
          </a:p>
          <a:p>
            <a:pPr lvl="2"/>
            <a:r>
              <a:rPr lang="fi-FI"/>
              <a:t>Second level</a:t>
            </a:r>
          </a:p>
          <a:p>
            <a:pPr lvl="3"/>
            <a:r>
              <a:rPr lang="fi-FI"/>
              <a:t>Third level</a:t>
            </a:r>
          </a:p>
          <a:p>
            <a:pPr lvl="4"/>
            <a:r>
              <a:rPr lang="fi-FI"/>
              <a:t>Fourth level</a:t>
            </a:r>
          </a:p>
        </p:txBody>
      </p:sp>
      <p:sp>
        <p:nvSpPr>
          <p:cNvPr id="8" name="Otsikko 6"/>
          <p:cNvSpPr>
            <a:spLocks noGrp="1"/>
          </p:cNvSpPr>
          <p:nvPr>
            <p:ph type="title"/>
          </p:nvPr>
        </p:nvSpPr>
        <p:spPr>
          <a:xfrm>
            <a:off x="279400" y="152719"/>
            <a:ext cx="11633200" cy="1371600"/>
          </a:xfrm>
        </p:spPr>
        <p:txBody>
          <a:bodyPr lIns="324000" rIns="324000" anchor="ctr">
            <a:normAutofit/>
          </a:bodyPr>
          <a:lstStyle>
            <a:lvl1pPr>
              <a:defRPr sz="3200"/>
            </a:lvl1pPr>
          </a:lstStyle>
          <a:p>
            <a:r>
              <a:rPr lang="fi-FI"/>
              <a:t>Muokkaa perustyylejä naps.</a:t>
            </a:r>
          </a:p>
        </p:txBody>
      </p:sp>
    </p:spTree>
    <p:extLst>
      <p:ext uri="{BB962C8B-B14F-4D97-AF65-F5344CB8AC3E}">
        <p14:creationId xmlns:p14="http://schemas.microsoft.com/office/powerpoint/2010/main" val="30141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r pohja">
    <p:bg>
      <p:bgPr>
        <a:solidFill>
          <a:srgbClr val="F9B31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70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sta pohja">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6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umma or pohja">
    <p:bg>
      <p:bgPr>
        <a:solidFill>
          <a:srgbClr val="000E4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0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armaa pohja">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4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7145867" cy="4480560"/>
          </a:xfrm>
          <a:prstGeom prst="rect">
            <a:avLst/>
          </a:prstGeom>
        </p:spPr>
        <p:txBody>
          <a:bodyPr anchor="t" anchorCtr="0">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79402" y="1600200"/>
            <a:ext cx="4341285" cy="4480560"/>
          </a:xfrm>
          <a:prstGeom prst="rect">
            <a:avLst/>
          </a:prstGeom>
        </p:spPr>
        <p:txBody>
          <a:bodyPr anchor="t" anchorCtr="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6" name="Otsikko 6"/>
          <p:cNvSpPr>
            <a:spLocks noGrp="1"/>
          </p:cNvSpPr>
          <p:nvPr>
            <p:ph type="title"/>
          </p:nvPr>
        </p:nvSpPr>
        <p:spPr>
          <a:xfrm>
            <a:off x="279400" y="152719"/>
            <a:ext cx="11633200" cy="1371600"/>
          </a:xfrm>
        </p:spPr>
        <p:txBody>
          <a:bodyPr lIns="324000" rIns="324000" anchor="ctr">
            <a:normAutofit/>
          </a:bodyPr>
          <a:lstStyle>
            <a:lvl1pPr>
              <a:defRPr sz="3200"/>
            </a:lvl1pPr>
          </a:lstStyle>
          <a:p>
            <a:r>
              <a:rPr lang="fi-FI"/>
              <a:t>Muokkaa perustyylejä naps.</a:t>
            </a:r>
          </a:p>
        </p:txBody>
      </p:sp>
    </p:spTree>
    <p:extLst>
      <p:ext uri="{BB962C8B-B14F-4D97-AF65-F5344CB8AC3E}">
        <p14:creationId xmlns:p14="http://schemas.microsoft.com/office/powerpoint/2010/main" val="22642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kuva + ots + tx">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12192001" cy="4846320"/>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4" name="Text Placeholder 3"/>
          <p:cNvSpPr>
            <a:spLocks noGrp="1"/>
          </p:cNvSpPr>
          <p:nvPr>
            <p:ph type="body" sz="half" idx="2"/>
          </p:nvPr>
        </p:nvSpPr>
        <p:spPr>
          <a:xfrm>
            <a:off x="609600" y="5715000"/>
            <a:ext cx="10871200" cy="457200"/>
          </a:xfrm>
          <a:prstGeom prst="rect">
            <a:avLst/>
          </a:prstGeo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Title 7"/>
          <p:cNvSpPr>
            <a:spLocks noGrp="1"/>
          </p:cNvSpPr>
          <p:nvPr>
            <p:ph type="title"/>
          </p:nvPr>
        </p:nvSpPr>
        <p:spPr>
          <a:xfrm>
            <a:off x="609600" y="4953000"/>
            <a:ext cx="10871200" cy="762000"/>
          </a:xfrm>
        </p:spPr>
        <p:txBody>
          <a:bodyPr anchor="t">
            <a:normAutofit/>
          </a:bodyPr>
          <a:lstStyle>
            <a:lvl1pPr algn="ctr">
              <a:defRPr sz="3200"/>
            </a:lvl1pPr>
          </a:lstStyle>
          <a:p>
            <a:r>
              <a:rPr lang="fi-FI"/>
              <a:t>Muokkaa perustyylejä naps.</a:t>
            </a:r>
            <a:endParaRPr lang="en-US" dirty="0"/>
          </a:p>
        </p:txBody>
      </p:sp>
    </p:spTree>
    <p:extLst>
      <p:ext uri="{BB962C8B-B14F-4D97-AF65-F5344CB8AC3E}">
        <p14:creationId xmlns:p14="http://schemas.microsoft.com/office/powerpoint/2010/main" val="126203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kuva + tx">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1"/>
            <a:ext cx="12192001" cy="5204177"/>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4" name="Text Placeholder 3"/>
          <p:cNvSpPr>
            <a:spLocks noGrp="1"/>
          </p:cNvSpPr>
          <p:nvPr>
            <p:ph type="body" sz="half" idx="2"/>
          </p:nvPr>
        </p:nvSpPr>
        <p:spPr>
          <a:xfrm>
            <a:off x="609600" y="5715000"/>
            <a:ext cx="10871200" cy="457200"/>
          </a:xfrm>
          <a:prstGeom prst="rect">
            <a:avLst/>
          </a:prstGeo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153862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kuva + ots + tx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12192001" cy="6858000"/>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4" name="Text Placeholder 3"/>
          <p:cNvSpPr>
            <a:spLocks noGrp="1"/>
          </p:cNvSpPr>
          <p:nvPr>
            <p:ph type="body" sz="half" idx="2"/>
          </p:nvPr>
        </p:nvSpPr>
        <p:spPr>
          <a:xfrm>
            <a:off x="609600" y="5715000"/>
            <a:ext cx="10871200" cy="457200"/>
          </a:xfrm>
          <a:prstGeom prst="rect">
            <a:avLst/>
          </a:prstGeo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Title 7"/>
          <p:cNvSpPr>
            <a:spLocks noGrp="1"/>
          </p:cNvSpPr>
          <p:nvPr>
            <p:ph type="title"/>
          </p:nvPr>
        </p:nvSpPr>
        <p:spPr>
          <a:xfrm>
            <a:off x="609600" y="3101623"/>
            <a:ext cx="10871200" cy="762000"/>
          </a:xfrm>
        </p:spPr>
        <p:txBody>
          <a:bodyPr anchor="ctr">
            <a:normAutofit/>
          </a:bodyPr>
          <a:lstStyle>
            <a:lvl1pPr algn="ctr">
              <a:defRPr sz="3200"/>
            </a:lvl1pPr>
          </a:lstStyle>
          <a:p>
            <a:r>
              <a:rPr lang="fi-FI"/>
              <a:t>Muokkaa perustyylejä naps.</a:t>
            </a:r>
            <a:endParaRPr lang="en-US" dirty="0"/>
          </a:p>
        </p:txBody>
      </p:sp>
    </p:spTree>
    <p:extLst>
      <p:ext uri="{BB962C8B-B14F-4D97-AF65-F5344CB8AC3E}">
        <p14:creationId xmlns:p14="http://schemas.microsoft.com/office/powerpoint/2010/main" val="1756906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kuva + tx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1"/>
            <a:ext cx="12192001" cy="6858001"/>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4" name="Text Placeholder 3"/>
          <p:cNvSpPr>
            <a:spLocks noGrp="1"/>
          </p:cNvSpPr>
          <p:nvPr>
            <p:ph type="body" sz="half" idx="2"/>
          </p:nvPr>
        </p:nvSpPr>
        <p:spPr>
          <a:xfrm>
            <a:off x="609600" y="5715000"/>
            <a:ext cx="10871200" cy="457200"/>
          </a:xfrm>
          <a:prstGeom prst="rect">
            <a:avLst/>
          </a:prstGeo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42716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Aloitus 1">
    <p:spTree>
      <p:nvGrpSpPr>
        <p:cNvPr id="1" name=""/>
        <p:cNvGrpSpPr/>
        <p:nvPr/>
      </p:nvGrpSpPr>
      <p:grpSpPr>
        <a:xfrm>
          <a:off x="0" y="0"/>
          <a:ext cx="0" cy="0"/>
          <a:chOff x="0" y="0"/>
          <a:chExt cx="0" cy="0"/>
        </a:xfrm>
      </p:grpSpPr>
      <p:sp>
        <p:nvSpPr>
          <p:cNvPr id="2" name="Title 1"/>
          <p:cNvSpPr>
            <a:spLocks noGrp="1"/>
          </p:cNvSpPr>
          <p:nvPr>
            <p:ph type="ctrTitle"/>
          </p:nvPr>
        </p:nvSpPr>
        <p:spPr>
          <a:xfrm>
            <a:off x="330200" y="502763"/>
            <a:ext cx="11531600" cy="5794343"/>
          </a:xfrm>
        </p:spPr>
        <p:txBody>
          <a:bodyPr lIns="0" tIns="0" rIns="0" bIns="0" anchor="ctr">
            <a:noAutofit/>
          </a:bodyPr>
          <a:lstStyle>
            <a:lvl1pPr algn="ctr">
              <a:lnSpc>
                <a:spcPct val="80000"/>
              </a:lnSpc>
              <a:defRPr sz="6600" b="0" i="0" spc="-150" baseline="0">
                <a:solidFill>
                  <a:schemeClr val="tx1"/>
                </a:solidFill>
                <a:latin typeface="+mj-lt"/>
                <a:cs typeface="Arial Black"/>
              </a:defRPr>
            </a:lvl1pPr>
          </a:lstStyle>
          <a:p>
            <a:r>
              <a:rPr lang="fi-FI"/>
              <a:t>Muokkaa perustyylejä naps.</a:t>
            </a:r>
            <a:endParaRPr lang="en-US" dirty="0"/>
          </a:p>
        </p:txBody>
      </p:sp>
    </p:spTree>
    <p:extLst>
      <p:ext uri="{BB962C8B-B14F-4D97-AF65-F5344CB8AC3E}">
        <p14:creationId xmlns:p14="http://schemas.microsoft.com/office/powerpoint/2010/main" val="201286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loitus 1">
    <p:spTree>
      <p:nvGrpSpPr>
        <p:cNvPr id="1" name=""/>
        <p:cNvGrpSpPr/>
        <p:nvPr/>
      </p:nvGrpSpPr>
      <p:grpSpPr>
        <a:xfrm>
          <a:off x="0" y="0"/>
          <a:ext cx="0" cy="0"/>
          <a:chOff x="0" y="0"/>
          <a:chExt cx="0" cy="0"/>
        </a:xfrm>
      </p:grpSpPr>
      <p:sp>
        <p:nvSpPr>
          <p:cNvPr id="2" name="Title 1"/>
          <p:cNvSpPr>
            <a:spLocks noGrp="1"/>
          </p:cNvSpPr>
          <p:nvPr>
            <p:ph type="ctrTitle"/>
          </p:nvPr>
        </p:nvSpPr>
        <p:spPr>
          <a:xfrm>
            <a:off x="330200" y="59267"/>
            <a:ext cx="11531600" cy="4030135"/>
          </a:xfrm>
        </p:spPr>
        <p:txBody>
          <a:bodyPr lIns="0" tIns="0" rIns="0" bIns="0" anchor="b">
            <a:noAutofit/>
          </a:bodyPr>
          <a:lstStyle>
            <a:lvl1pPr algn="ctr">
              <a:lnSpc>
                <a:spcPct val="80000"/>
              </a:lnSpc>
              <a:defRPr sz="6600" b="0" i="0" spc="-150" baseline="0">
                <a:solidFill>
                  <a:schemeClr val="tx1"/>
                </a:solidFill>
                <a:latin typeface="+mj-lt"/>
                <a:cs typeface="Arial Black"/>
              </a:defRPr>
            </a:lvl1pPr>
          </a:lstStyle>
          <a:p>
            <a:r>
              <a:rPr lang="fi-FI"/>
              <a:t>Muokkaa perustyylejä naps.</a:t>
            </a:r>
            <a:endParaRPr lang="en-US" dirty="0"/>
          </a:p>
        </p:txBody>
      </p:sp>
      <p:sp>
        <p:nvSpPr>
          <p:cNvPr id="3" name="Subtitle 2"/>
          <p:cNvSpPr>
            <a:spLocks noGrp="1"/>
          </p:cNvSpPr>
          <p:nvPr>
            <p:ph type="subTitle" idx="1"/>
          </p:nvPr>
        </p:nvSpPr>
        <p:spPr>
          <a:xfrm>
            <a:off x="330200" y="4292600"/>
            <a:ext cx="11531600" cy="1905000"/>
          </a:xfrm>
          <a:prstGeom prst="rect">
            <a:avLst/>
          </a:prstGeom>
        </p:spPr>
        <p:txBody>
          <a:bodyPr lIns="0" tIns="0"/>
          <a:lstStyle>
            <a:lvl1pPr marL="0" indent="0" algn="ctr">
              <a:buNone/>
              <a:defRPr b="0" i="0" cap="none" spc="0" baseline="0">
                <a:solidFill>
                  <a:schemeClr val="tx2"/>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Tree>
    <p:extLst>
      <p:ext uri="{BB962C8B-B14F-4D97-AF65-F5344CB8AC3E}">
        <p14:creationId xmlns:p14="http://schemas.microsoft.com/office/powerpoint/2010/main" val="95922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Aloitus 2">
    <p:spTree>
      <p:nvGrpSpPr>
        <p:cNvPr id="1" name=""/>
        <p:cNvGrpSpPr/>
        <p:nvPr/>
      </p:nvGrpSpPr>
      <p:grpSpPr>
        <a:xfrm>
          <a:off x="0" y="0"/>
          <a:ext cx="0" cy="0"/>
          <a:chOff x="0" y="0"/>
          <a:chExt cx="0" cy="0"/>
        </a:xfrm>
      </p:grpSpPr>
      <p:sp>
        <p:nvSpPr>
          <p:cNvPr id="2" name="Title 1"/>
          <p:cNvSpPr>
            <a:spLocks noGrp="1"/>
          </p:cNvSpPr>
          <p:nvPr>
            <p:ph type="ctrTitle"/>
          </p:nvPr>
        </p:nvSpPr>
        <p:spPr>
          <a:xfrm>
            <a:off x="330200" y="2565400"/>
            <a:ext cx="11531600" cy="4030135"/>
          </a:xfrm>
        </p:spPr>
        <p:txBody>
          <a:bodyPr lIns="0" tIns="0" rIns="0" bIns="0" anchor="t">
            <a:noAutofit/>
          </a:bodyPr>
          <a:lstStyle>
            <a:lvl1pPr algn="ctr">
              <a:lnSpc>
                <a:spcPct val="80000"/>
              </a:lnSpc>
              <a:defRPr sz="6600" b="0" i="0" spc="-150" baseline="0">
                <a:solidFill>
                  <a:schemeClr val="tx1"/>
                </a:solidFill>
                <a:latin typeface="+mj-lt"/>
                <a:cs typeface="Arial Black"/>
              </a:defRPr>
            </a:lvl1pPr>
          </a:lstStyle>
          <a:p>
            <a:r>
              <a:rPr lang="fi-FI"/>
              <a:t>Muokkaa perustyylejä naps.</a:t>
            </a:r>
            <a:endParaRPr lang="en-US" dirty="0"/>
          </a:p>
        </p:txBody>
      </p:sp>
      <p:sp>
        <p:nvSpPr>
          <p:cNvPr id="3" name="Subtitle 2"/>
          <p:cNvSpPr>
            <a:spLocks noGrp="1"/>
          </p:cNvSpPr>
          <p:nvPr>
            <p:ph type="subTitle" idx="1"/>
          </p:nvPr>
        </p:nvSpPr>
        <p:spPr>
          <a:xfrm>
            <a:off x="330200" y="338667"/>
            <a:ext cx="11531600" cy="1905000"/>
          </a:xfrm>
          <a:prstGeom prst="rect">
            <a:avLst/>
          </a:prstGeom>
        </p:spPr>
        <p:txBody>
          <a:bodyPr lIns="0" tIns="0" anchor="b"/>
          <a:lstStyle>
            <a:lvl1pPr marL="0" indent="0" algn="ctr">
              <a:buNone/>
              <a:defRPr b="0" i="0" cap="none" spc="0" baseline="0">
                <a:solidFill>
                  <a:schemeClr val="tx2"/>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Tree>
    <p:extLst>
      <p:ext uri="{BB962C8B-B14F-4D97-AF65-F5344CB8AC3E}">
        <p14:creationId xmlns:p14="http://schemas.microsoft.com/office/powerpoint/2010/main" val="50809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oitus 3">
    <p:bg>
      <p:bgPr>
        <a:solidFill>
          <a:srgbClr val="F43517"/>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330200" y="59267"/>
            <a:ext cx="11531600" cy="4030135"/>
          </a:xfrm>
        </p:spPr>
        <p:txBody>
          <a:bodyPr lIns="0" tIns="0" rIns="0" bIns="0" anchor="b">
            <a:noAutofit/>
          </a:bodyPr>
          <a:lstStyle>
            <a:lvl1pPr algn="ctr">
              <a:lnSpc>
                <a:spcPct val="80000"/>
              </a:lnSpc>
              <a:defRPr sz="6600" b="0" i="0" spc="-150" baseline="0">
                <a:solidFill>
                  <a:schemeClr val="bg1"/>
                </a:solidFill>
                <a:latin typeface="+mj-lt"/>
                <a:cs typeface="Arial Black"/>
              </a:defRPr>
            </a:lvl1pPr>
          </a:lstStyle>
          <a:p>
            <a:r>
              <a:rPr lang="fi-FI"/>
              <a:t>Muokkaa perustyylejä naps.</a:t>
            </a:r>
            <a:endParaRPr lang="en-US" dirty="0"/>
          </a:p>
        </p:txBody>
      </p:sp>
      <p:sp>
        <p:nvSpPr>
          <p:cNvPr id="4" name="Subtitle 2"/>
          <p:cNvSpPr>
            <a:spLocks noGrp="1"/>
          </p:cNvSpPr>
          <p:nvPr>
            <p:ph type="subTitle" idx="1"/>
          </p:nvPr>
        </p:nvSpPr>
        <p:spPr>
          <a:xfrm>
            <a:off x="330200" y="4292600"/>
            <a:ext cx="11531600" cy="1905000"/>
          </a:xfrm>
          <a:prstGeom prst="rect">
            <a:avLst/>
          </a:prstGeom>
        </p:spPr>
        <p:txBody>
          <a:bodyPr lIns="0" tIns="0"/>
          <a:lstStyle>
            <a:lvl1pPr marL="0" indent="0" algn="ctr">
              <a:buNone/>
              <a:defRPr b="0" i="0" cap="none" spc="0" baseline="0">
                <a:solidFill>
                  <a:schemeClr val="bg1"/>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Tree>
    <p:extLst>
      <p:ext uri="{BB962C8B-B14F-4D97-AF65-F5344CB8AC3E}">
        <p14:creationId xmlns:p14="http://schemas.microsoft.com/office/powerpoint/2010/main" val="119186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 + sisältö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752602"/>
            <a:ext cx="11633200" cy="4373563"/>
          </a:xfrm>
          <a:prstGeom prst="rect">
            <a:avLst/>
          </a:prstGeom>
        </p:spPr>
        <p:txBody>
          <a:bodyPr lIns="0" tIns="0"/>
          <a:lstStyle>
            <a:lvl1pPr marL="0" indent="0" algn="ctr">
              <a:buNone/>
              <a:defRPr>
                <a:solidFill>
                  <a:srgbClr val="595959"/>
                </a:solidFill>
              </a:defRPr>
            </a:lvl1pPr>
            <a:lvl2pPr algn="ctr">
              <a:defRPr/>
            </a:lvl2pPr>
            <a:lvl3pPr algn="ctr">
              <a:defRPr/>
            </a:lvl3pPr>
            <a:lvl4pPr algn="ctr">
              <a:defRPr/>
            </a:lvl4pPr>
            <a:lvl5pPr algn="ctr">
              <a:defRPr/>
            </a:lvl5pPr>
          </a:lstStyle>
          <a:p>
            <a:pPr lvl="0"/>
            <a:r>
              <a:rPr lang="fi-FI"/>
              <a:t>Muokkaa tekstin perustyylejä napsauttamalla</a:t>
            </a:r>
          </a:p>
        </p:txBody>
      </p:sp>
      <p:sp>
        <p:nvSpPr>
          <p:cNvPr id="7" name="Otsikko 6"/>
          <p:cNvSpPr>
            <a:spLocks noGrp="1"/>
          </p:cNvSpPr>
          <p:nvPr>
            <p:ph type="title"/>
          </p:nvPr>
        </p:nvSpPr>
        <p:spPr/>
        <p:txBody>
          <a:bodyPr lIns="324000" rIns="324000" anchor="ctr">
            <a:normAutofit/>
          </a:bodyPr>
          <a:lstStyle>
            <a:lvl1pPr>
              <a:defRPr sz="3200"/>
            </a:lvl1pPr>
          </a:lstStyle>
          <a:p>
            <a:r>
              <a:rPr lang="fi-FI"/>
              <a:t>Muokkaa perustyylejä naps.</a:t>
            </a:r>
          </a:p>
        </p:txBody>
      </p:sp>
    </p:spTree>
    <p:extLst>
      <p:ext uri="{BB962C8B-B14F-4D97-AF65-F5344CB8AC3E}">
        <p14:creationId xmlns:p14="http://schemas.microsoft.com/office/powerpoint/2010/main" val="3105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palsta leveä">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752602"/>
            <a:ext cx="11633200" cy="4373563"/>
          </a:xfrm>
          <a:prstGeom prst="rect">
            <a:avLst/>
          </a:prstGeom>
        </p:spPr>
        <p:txBody>
          <a:bodyPr lIns="0" tIns="0"/>
          <a:lstStyle>
            <a:lvl1pPr>
              <a:defRPr>
                <a:solidFill>
                  <a:schemeClr val="tx1">
                    <a:lumMod val="65000"/>
                    <a:lumOff val="35000"/>
                  </a:schemeClr>
                </a:solidFill>
              </a:defRPr>
            </a:lvl1pPr>
            <a:lvl2pPr marL="177800" indent="-177800">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vl6pPr marL="1701800" indent="-177800">
              <a:defRPr sz="1400">
                <a:solidFill>
                  <a:srgbClr val="595959"/>
                </a:solidFill>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ko 6"/>
          <p:cNvSpPr>
            <a:spLocks noGrp="1"/>
          </p:cNvSpPr>
          <p:nvPr>
            <p:ph type="title"/>
          </p:nvPr>
        </p:nvSpPr>
        <p:spPr>
          <a:xfrm>
            <a:off x="279400" y="152719"/>
            <a:ext cx="11633200" cy="1371600"/>
          </a:xfrm>
        </p:spPr>
        <p:txBody>
          <a:bodyPr lIns="324000" rIns="324000" anchor="ctr">
            <a:normAutofit/>
          </a:bodyPr>
          <a:lstStyle>
            <a:lvl1pPr>
              <a:defRPr sz="3200"/>
            </a:lvl1pPr>
          </a:lstStyle>
          <a:p>
            <a:r>
              <a:rPr lang="fi-FI"/>
              <a:t>Muokkaa perustyylejä naps.</a:t>
            </a:r>
          </a:p>
        </p:txBody>
      </p:sp>
    </p:spTree>
    <p:extLst>
      <p:ext uri="{BB962C8B-B14F-4D97-AF65-F5344CB8AC3E}">
        <p14:creationId xmlns:p14="http://schemas.microsoft.com/office/powerpoint/2010/main" val="17590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veä 2 palstaa">
    <p:spTree>
      <p:nvGrpSpPr>
        <p:cNvPr id="1" name=""/>
        <p:cNvGrpSpPr/>
        <p:nvPr/>
      </p:nvGrpSpPr>
      <p:grpSpPr>
        <a:xfrm>
          <a:off x="0" y="0"/>
          <a:ext cx="0" cy="0"/>
          <a:chOff x="0" y="0"/>
          <a:chExt cx="0" cy="0"/>
        </a:xfrm>
      </p:grpSpPr>
      <p:sp>
        <p:nvSpPr>
          <p:cNvPr id="7" name="Otsikko 6"/>
          <p:cNvSpPr>
            <a:spLocks noGrp="1"/>
          </p:cNvSpPr>
          <p:nvPr>
            <p:ph type="title"/>
          </p:nvPr>
        </p:nvSpPr>
        <p:spPr>
          <a:xfrm>
            <a:off x="279400" y="152719"/>
            <a:ext cx="11633200" cy="1371600"/>
          </a:xfrm>
        </p:spPr>
        <p:txBody>
          <a:bodyPr lIns="324000" rIns="324000" anchor="ctr">
            <a:normAutofit/>
          </a:bodyPr>
          <a:lstStyle>
            <a:lvl1pPr>
              <a:defRPr sz="3200"/>
            </a:lvl1pPr>
          </a:lstStyle>
          <a:p>
            <a:r>
              <a:rPr lang="fi-FI"/>
              <a:t>Muokkaa perustyylejä naps.</a:t>
            </a:r>
          </a:p>
        </p:txBody>
      </p:sp>
      <p:sp>
        <p:nvSpPr>
          <p:cNvPr id="9" name="Content Placeholder 2"/>
          <p:cNvSpPr>
            <a:spLocks noGrp="1"/>
          </p:cNvSpPr>
          <p:nvPr>
            <p:ph idx="1"/>
          </p:nvPr>
        </p:nvSpPr>
        <p:spPr>
          <a:xfrm>
            <a:off x="279400" y="1752602"/>
            <a:ext cx="11633200" cy="4373563"/>
          </a:xfrm>
          <a:prstGeom prst="rect">
            <a:avLst/>
          </a:prstGeom>
        </p:spPr>
        <p:txBody>
          <a:bodyPr lIns="0" tIns="0" numCol="2" spcCol="324000"/>
          <a:lstStyle>
            <a:lvl1pPr>
              <a:defRPr>
                <a:solidFill>
                  <a:schemeClr val="tx1">
                    <a:lumMod val="65000"/>
                    <a:lumOff val="35000"/>
                  </a:schemeClr>
                </a:solidFill>
              </a:defRPr>
            </a:lvl1pPr>
            <a:lvl2pPr marL="177800" indent="-177800">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vl6pPr marL="1701800" indent="-177800">
              <a:defRPr sz="1400">
                <a:solidFill>
                  <a:srgbClr val="595959"/>
                </a:solidFill>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43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veä 2 palstaa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9401" y="1648969"/>
            <a:ext cx="5703711" cy="639763"/>
          </a:xfrm>
          <a:prstGeom prst="rect">
            <a:avLst/>
          </a:prstGeom>
        </p:spPr>
        <p:txBody>
          <a:bodyPr wrap="square" anchor="b" anchorCtr="0">
            <a:noAutofit/>
          </a:bodyPr>
          <a:lstStyle>
            <a:lvl1pPr marL="0" indent="0">
              <a:lnSpc>
                <a:spcPct val="90000"/>
              </a:lnSpc>
              <a:buNone/>
              <a:defRPr sz="1600" b="0" cap="all" spc="-2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hasCustomPrompt="1"/>
          </p:nvPr>
        </p:nvSpPr>
        <p:spPr>
          <a:xfrm>
            <a:off x="279401" y="2335567"/>
            <a:ext cx="5703711" cy="3840480"/>
          </a:xfrm>
          <a:prstGeom prst="rect">
            <a:avLst/>
          </a:prstGeom>
        </p:spPr>
        <p:txBody>
          <a:bodyPr>
            <a:normAutofit/>
          </a:bodyPr>
          <a:lstStyle>
            <a:lvl1pPr>
              <a:spcAft>
                <a:spcPts val="200"/>
              </a:spcAft>
              <a:defRPr sz="1600">
                <a:solidFill>
                  <a:srgbClr val="595959"/>
                </a:solidFill>
              </a:defRPr>
            </a:lvl1pPr>
            <a:lvl2pPr>
              <a:defRPr sz="1400">
                <a:solidFill>
                  <a:srgbClr val="595959"/>
                </a:solidFill>
              </a:defRPr>
            </a:lvl2pPr>
            <a:lvl3pPr>
              <a:defRPr sz="1200">
                <a:solidFill>
                  <a:srgbClr val="595959"/>
                </a:solidFill>
              </a:defRPr>
            </a:lvl3pPr>
            <a:lvl4pPr>
              <a:defRPr sz="1100">
                <a:solidFill>
                  <a:srgbClr val="595959"/>
                </a:solidFill>
              </a:defRPr>
            </a:lvl4pPr>
            <a:lvl5pPr>
              <a:defRPr sz="1100">
                <a:solidFill>
                  <a:srgbClr val="595959"/>
                </a:solidFill>
              </a:defRPr>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5" name="Text Placeholder 4"/>
          <p:cNvSpPr>
            <a:spLocks noGrp="1"/>
          </p:cNvSpPr>
          <p:nvPr>
            <p:ph type="body" sz="quarter" idx="3"/>
          </p:nvPr>
        </p:nvSpPr>
        <p:spPr>
          <a:xfrm>
            <a:off x="6276625" y="1648969"/>
            <a:ext cx="5635977" cy="639763"/>
          </a:xfrm>
          <a:prstGeom prst="rect">
            <a:avLst/>
          </a:prstGeom>
        </p:spPr>
        <p:txBody>
          <a:bodyPr wrap="square" anchor="b" anchorCtr="0">
            <a:noAutofit/>
          </a:bodyPr>
          <a:lstStyle>
            <a:lvl1pPr marL="0" indent="0">
              <a:lnSpc>
                <a:spcPct val="90000"/>
              </a:lnSpc>
              <a:buNone/>
              <a:defRPr lang="en-US" sz="1600" b="0" kern="1200" cap="all" spc="-2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i-FI"/>
              <a:t>Muokkaa tekstin perustyylejä napsauttamalla</a:t>
            </a:r>
          </a:p>
        </p:txBody>
      </p:sp>
      <p:sp>
        <p:nvSpPr>
          <p:cNvPr id="6" name="Content Placeholder 5"/>
          <p:cNvSpPr>
            <a:spLocks noGrp="1"/>
          </p:cNvSpPr>
          <p:nvPr>
            <p:ph sz="quarter" idx="4" hasCustomPrompt="1"/>
          </p:nvPr>
        </p:nvSpPr>
        <p:spPr>
          <a:xfrm>
            <a:off x="6276625" y="2335567"/>
            <a:ext cx="5635977" cy="3840480"/>
          </a:xfrm>
          <a:prstGeom prst="rect">
            <a:avLst/>
          </a:prstGeom>
        </p:spPr>
        <p:txBody>
          <a:bodyPr>
            <a:normAutofit/>
          </a:bodyPr>
          <a:lstStyle>
            <a:lvl1pPr>
              <a:defRPr sz="1600">
                <a:solidFill>
                  <a:srgbClr val="595959"/>
                </a:solidFill>
              </a:defRPr>
            </a:lvl1pPr>
            <a:lvl2pPr>
              <a:defRPr sz="1400">
                <a:solidFill>
                  <a:srgbClr val="595959"/>
                </a:solidFill>
              </a:defRPr>
            </a:lvl2pPr>
            <a:lvl3pPr>
              <a:defRPr sz="1200">
                <a:solidFill>
                  <a:srgbClr val="595959"/>
                </a:solidFill>
              </a:defRPr>
            </a:lvl3pPr>
            <a:lvl4pPr>
              <a:defRPr sz="1100">
                <a:solidFill>
                  <a:srgbClr val="595959"/>
                </a:solidFill>
              </a:defRPr>
            </a:lvl4pPr>
            <a:lvl5pPr>
              <a:defRPr sz="1100">
                <a:solidFill>
                  <a:srgbClr val="595959"/>
                </a:solidFill>
              </a:defRPr>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11" name="Otsikko 6"/>
          <p:cNvSpPr>
            <a:spLocks noGrp="1"/>
          </p:cNvSpPr>
          <p:nvPr>
            <p:ph type="title"/>
          </p:nvPr>
        </p:nvSpPr>
        <p:spPr>
          <a:xfrm>
            <a:off x="279400" y="152719"/>
            <a:ext cx="11633200" cy="1371600"/>
          </a:xfrm>
        </p:spPr>
        <p:txBody>
          <a:bodyPr lIns="324000" rIns="324000" anchor="ctr">
            <a:normAutofit/>
          </a:bodyPr>
          <a:lstStyle>
            <a:lvl1pPr>
              <a:defRPr sz="3200"/>
            </a:lvl1pPr>
          </a:lstStyle>
          <a:p>
            <a:r>
              <a:rPr lang="fi-FI"/>
              <a:t>Muokkaa perustyylejä naps.</a:t>
            </a:r>
          </a:p>
        </p:txBody>
      </p:sp>
    </p:spTree>
    <p:extLst>
      <p:ext uri="{BB962C8B-B14F-4D97-AF65-F5344CB8AC3E}">
        <p14:creationId xmlns:p14="http://schemas.microsoft.com/office/powerpoint/2010/main" val="30386252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9400" y="152719"/>
            <a:ext cx="11633200" cy="1371600"/>
          </a:xfrm>
          <a:prstGeom prst="rect">
            <a:avLst/>
          </a:prstGeom>
        </p:spPr>
        <p:txBody>
          <a:bodyPr vert="horz" lIns="0" tIns="0" rIns="0" bIns="0" rtlCol="0" anchor="b">
            <a:normAutofit/>
          </a:bodyPr>
          <a:lstStyle/>
          <a:p>
            <a:r>
              <a:rPr lang="fi-FI"/>
              <a:t>Muokkaa perustyylejä naps.</a:t>
            </a:r>
            <a:endParaRPr lang="en-US" dirty="0"/>
          </a:p>
        </p:txBody>
      </p:sp>
      <p:sp>
        <p:nvSpPr>
          <p:cNvPr id="5" name="Tekstin paikkamerkki 4"/>
          <p:cNvSpPr>
            <a:spLocks noGrp="1"/>
          </p:cNvSpPr>
          <p:nvPr>
            <p:ph type="body" idx="1"/>
          </p:nvPr>
        </p:nvSpPr>
        <p:spPr>
          <a:xfrm>
            <a:off x="279400" y="1600201"/>
            <a:ext cx="11633200" cy="4913489"/>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588371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80000"/>
        </a:lnSpc>
        <a:spcBef>
          <a:spcPct val="0"/>
        </a:spcBef>
        <a:buNone/>
        <a:defRPr sz="3600" b="0" i="0" kern="1200" cap="all" spc="-150" baseline="0">
          <a:solidFill>
            <a:schemeClr val="tx1"/>
          </a:solidFill>
          <a:latin typeface="+mj-lt"/>
          <a:ea typeface="+mj-ea"/>
          <a:cs typeface="Arial Black"/>
        </a:defRPr>
      </a:lvl1pPr>
    </p:titleStyle>
    <p:bodyStyle>
      <a:lvl1pPr marL="177800" indent="-177800" algn="l" defTabSz="914400" rtl="0" eaLnBrk="1" latinLnBrk="0" hangingPunct="1">
        <a:lnSpc>
          <a:spcPct val="90000"/>
        </a:lnSpc>
        <a:spcBef>
          <a:spcPct val="20000"/>
        </a:spcBef>
        <a:spcAft>
          <a:spcPts val="200"/>
        </a:spcAft>
        <a:buFont typeface="Arial"/>
        <a:buChar char="•"/>
        <a:defRPr sz="1600" b="0" i="0" kern="1200">
          <a:solidFill>
            <a:srgbClr val="595959"/>
          </a:solidFill>
          <a:latin typeface="+mn-lt"/>
          <a:ea typeface="+mn-ea"/>
          <a:cs typeface="Georgia"/>
        </a:defRPr>
      </a:lvl1pPr>
      <a:lvl2pPr marL="355600" indent="-177800" algn="l" defTabSz="914400" rtl="0" eaLnBrk="1" latinLnBrk="0" hangingPunct="1">
        <a:lnSpc>
          <a:spcPct val="90000"/>
        </a:lnSpc>
        <a:spcBef>
          <a:spcPct val="20000"/>
        </a:spcBef>
        <a:buClr>
          <a:schemeClr val="tx2"/>
        </a:buClr>
        <a:buFont typeface="Arial"/>
        <a:buChar char="•"/>
        <a:defRPr sz="1600" b="0" i="0" kern="1200">
          <a:solidFill>
            <a:srgbClr val="595959"/>
          </a:solidFill>
          <a:latin typeface="+mn-lt"/>
          <a:ea typeface="+mn-ea"/>
          <a:cs typeface="Georgia"/>
        </a:defRPr>
      </a:lvl2pPr>
      <a:lvl3pPr marL="541338" indent="-141288" algn="l" defTabSz="914400" rtl="0" eaLnBrk="1" latinLnBrk="0" hangingPunct="1">
        <a:lnSpc>
          <a:spcPct val="90000"/>
        </a:lnSpc>
        <a:spcBef>
          <a:spcPct val="20000"/>
        </a:spcBef>
        <a:buClr>
          <a:schemeClr val="tx2"/>
        </a:buClr>
        <a:buFont typeface="Arial" pitchFamily="34" charset="0"/>
        <a:buChar char="•"/>
        <a:defRPr sz="1400" b="0" i="0" kern="1200">
          <a:solidFill>
            <a:srgbClr val="595959"/>
          </a:solidFill>
          <a:latin typeface="+mn-lt"/>
          <a:ea typeface="+mn-ea"/>
          <a:cs typeface="Georgia"/>
        </a:defRPr>
      </a:lvl3pPr>
      <a:lvl4pPr marL="896938" indent="-141288" algn="l" defTabSz="914400" rtl="0" eaLnBrk="1" latinLnBrk="0" hangingPunct="1">
        <a:lnSpc>
          <a:spcPct val="90000"/>
        </a:lnSpc>
        <a:spcBef>
          <a:spcPct val="20000"/>
        </a:spcBef>
        <a:buClr>
          <a:schemeClr val="tx2"/>
        </a:buClr>
        <a:buFont typeface="Arial" pitchFamily="34" charset="0"/>
        <a:buChar char="•"/>
        <a:defRPr sz="1400" b="0" i="0" kern="1200">
          <a:solidFill>
            <a:srgbClr val="595959"/>
          </a:solidFill>
          <a:latin typeface="+mn-lt"/>
          <a:ea typeface="+mn-ea"/>
          <a:cs typeface="Georgia"/>
        </a:defRPr>
      </a:lvl4pPr>
      <a:lvl5pPr marL="1252538" indent="-134938" algn="l" defTabSz="914400" rtl="0" eaLnBrk="1" latinLnBrk="0" hangingPunct="1">
        <a:lnSpc>
          <a:spcPct val="90000"/>
        </a:lnSpc>
        <a:spcBef>
          <a:spcPct val="20000"/>
        </a:spcBef>
        <a:buClr>
          <a:schemeClr val="tx2"/>
        </a:buClr>
        <a:buFont typeface="Arial" pitchFamily="34" charset="0"/>
        <a:buChar char="•"/>
        <a:defRPr sz="1400" b="0" i="0" kern="1200" baseline="0">
          <a:solidFill>
            <a:srgbClr val="595959"/>
          </a:solidFill>
          <a:latin typeface="+mn-lt"/>
          <a:ea typeface="+mn-ea"/>
          <a:cs typeface="Georgia"/>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Alaotsikko 2"/>
          <p:cNvSpPr>
            <a:spLocks noGrp="1"/>
          </p:cNvSpPr>
          <p:nvPr>
            <p:ph type="subTitle" idx="4294967295"/>
          </p:nvPr>
        </p:nvSpPr>
        <p:spPr>
          <a:xfrm>
            <a:off x="29714" y="4832449"/>
            <a:ext cx="12192000" cy="1905000"/>
          </a:xfrm>
          <a:effectLst>
            <a:outerShdw blurRad="50800" dist="38100" dir="8100000" algn="tr" rotWithShape="0">
              <a:prstClr val="black">
                <a:alpha val="40000"/>
              </a:prstClr>
            </a:outerShdw>
          </a:effectLst>
        </p:spPr>
        <p:txBody>
          <a:bodyPr>
            <a:normAutofit/>
          </a:bodyPr>
          <a:lstStyle/>
          <a:p>
            <a:pPr marL="0" indent="0" algn="ctr">
              <a:buNone/>
            </a:pPr>
            <a:r>
              <a:rPr lang="fi-FI" sz="2000" dirty="0">
                <a:solidFill>
                  <a:schemeClr val="bg1"/>
                </a:solidFill>
                <a:latin typeface="Arial Black"/>
                <a:cs typeface="Arial Black"/>
              </a:rPr>
              <a:t>TENNISTÄ KAIKELLE KANSALLE JO VUODESTA 1920  </a:t>
            </a:r>
          </a:p>
        </p:txBody>
      </p:sp>
      <p:sp>
        <p:nvSpPr>
          <p:cNvPr id="10" name="TextBox 9"/>
          <p:cNvSpPr txBox="1"/>
          <p:nvPr/>
        </p:nvSpPr>
        <p:spPr>
          <a:xfrm>
            <a:off x="-94129" y="3083595"/>
            <a:ext cx="12192000" cy="1631216"/>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10000" spc="-300" dirty="0">
                <a:solidFill>
                  <a:schemeClr val="bg1"/>
                </a:solidFill>
                <a:latin typeface="Arial Black"/>
                <a:cs typeface="Arial Black"/>
              </a:rPr>
              <a:t>HVS -TENNIS</a:t>
            </a:r>
          </a:p>
        </p:txBody>
      </p:sp>
      <p:pic>
        <p:nvPicPr>
          <p:cNvPr id="2" name="Picture 1"/>
          <p:cNvPicPr>
            <a:picLocks noChangeAspect="1"/>
          </p:cNvPicPr>
          <p:nvPr/>
        </p:nvPicPr>
        <p:blipFill>
          <a:blip r:embed="rId3"/>
          <a:stretch>
            <a:fillRect/>
          </a:stretch>
        </p:blipFill>
        <p:spPr>
          <a:xfrm>
            <a:off x="5099255" y="517324"/>
            <a:ext cx="1993490" cy="404682"/>
          </a:xfrm>
          <a:prstGeom prst="rect">
            <a:avLst/>
          </a:prstGeom>
        </p:spPr>
      </p:pic>
      <p:sp>
        <p:nvSpPr>
          <p:cNvPr id="4" name="Tekstiruutu 3"/>
          <p:cNvSpPr txBox="1"/>
          <p:nvPr/>
        </p:nvSpPr>
        <p:spPr>
          <a:xfrm>
            <a:off x="898712" y="6131859"/>
            <a:ext cx="10394576" cy="369332"/>
          </a:xfrm>
          <a:prstGeom prst="rect">
            <a:avLst/>
          </a:prstGeom>
          <a:noFill/>
        </p:spPr>
        <p:txBody>
          <a:bodyPr wrap="square" rtlCol="0">
            <a:spAutoFit/>
          </a:bodyPr>
          <a:lstStyle/>
          <a:p>
            <a:pPr algn="ctr"/>
            <a:r>
              <a:rPr lang="fi-FI" dirty="0">
                <a:solidFill>
                  <a:schemeClr val="bg1"/>
                </a:solidFill>
                <a:latin typeface="+mj-lt"/>
              </a:rPr>
              <a:t>Seuran oma ammattilaispelaaja Henri Kontinen yhdessä tulevien tähtien kanssa</a:t>
            </a:r>
          </a:p>
        </p:txBody>
      </p:sp>
    </p:spTree>
    <p:extLst>
      <p:ext uri="{BB962C8B-B14F-4D97-AF65-F5344CB8AC3E}">
        <p14:creationId xmlns:p14="http://schemas.microsoft.com/office/powerpoint/2010/main" val="14540847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7165473" y="815473"/>
            <a:ext cx="4454079" cy="5521157"/>
          </a:xfrm>
        </p:spPr>
        <p:txBody>
          <a:bodyPr>
            <a:normAutofit fontScale="92500" lnSpcReduction="10000"/>
          </a:bodyPr>
          <a:lstStyle/>
          <a:p>
            <a:pPr>
              <a:lnSpc>
                <a:spcPct val="110000"/>
              </a:lnSpc>
            </a:pPr>
            <a:r>
              <a:rPr lang="fi-FI" dirty="0">
                <a:solidFill>
                  <a:srgbClr val="000E40"/>
                </a:solidFill>
              </a:rPr>
              <a:t>HVS-Tennis on läpi vuoden tekemisissä yhteistyökumppaneiden kanssa, ensisijaisesti tennistä pelaten mutta samalla pyrkien edistämään heidän liiketoimintaansa. Yritystennistä järjestetään lähes päivittäin ja yhteistyökumppaneille luodaan erillisiä tapahtumia säännöllisesti ja heillä onkin tapana tuoda omia asiakkaitaan mukaan tenniksen pariin. Kilpailutapahtumien yhteydessä tuodaan esiin sidosryhmien osaamista esimerkiksi järjestäen luentoja liikunnan terveysvaikutuksista ja kehonhoidon tärkeydestä. Lasten pelitapahtumiin osallistuville yhteistyökumppani tarjoaa tunnin liikuntaa trampoliinipuistossa, pelaajan kerättyä siihen vaadittavan määrän tarroja pelipassiinsa.</a:t>
            </a:r>
          </a:p>
          <a:p>
            <a:pPr>
              <a:lnSpc>
                <a:spcPct val="110000"/>
              </a:lnSpc>
            </a:pPr>
            <a:r>
              <a:rPr lang="fi-FI" dirty="0">
                <a:solidFill>
                  <a:srgbClr val="000E40"/>
                </a:solidFill>
              </a:rPr>
              <a:t> </a:t>
            </a:r>
          </a:p>
          <a:p>
            <a:pPr>
              <a:lnSpc>
                <a:spcPct val="110000"/>
              </a:lnSpc>
            </a:pPr>
            <a:r>
              <a:rPr lang="fi-FI" dirty="0">
                <a:solidFill>
                  <a:srgbClr val="000E40"/>
                </a:solidFill>
              </a:rPr>
              <a:t>HVS-Tennis huolehtii yhteistyökumppaniensa vahvasta näkyvyydestä tapahtumissa ja julkaisuissaan. Seuran jäsenet ymmärtävät yhteistyökumppanuuksien arvon harrastamisen mahdollistajina, koska aktiivisesti kerrotaan, miten yhteistyökumppanuuksien arvo on korvaamaton seuratoiminnan eteenpäin viemisessä. </a:t>
            </a:r>
          </a:p>
          <a:p>
            <a:pPr>
              <a:lnSpc>
                <a:spcPct val="110000"/>
              </a:lnSpc>
            </a:pPr>
            <a:endParaRPr lang="fi-FI" dirty="0">
              <a:solidFill>
                <a:srgbClr val="000E40"/>
              </a:solidFill>
            </a:endParaRPr>
          </a:p>
        </p:txBody>
      </p:sp>
      <p:sp>
        <p:nvSpPr>
          <p:cNvPr id="3" name="Otsikko 2"/>
          <p:cNvSpPr>
            <a:spLocks noGrp="1"/>
          </p:cNvSpPr>
          <p:nvPr>
            <p:ph type="title"/>
          </p:nvPr>
        </p:nvSpPr>
        <p:spPr>
          <a:xfrm>
            <a:off x="0" y="-1"/>
            <a:ext cx="6483684" cy="6906279"/>
          </a:xfrm>
          <a:solidFill>
            <a:srgbClr val="F9B310"/>
          </a:solidFill>
        </p:spPr>
        <p:txBody>
          <a:bodyPr>
            <a:noAutofit/>
          </a:bodyPr>
          <a:lstStyle/>
          <a:p>
            <a:pPr>
              <a:lnSpc>
                <a:spcPct val="100000"/>
              </a:lnSpc>
            </a:pPr>
            <a:r>
              <a:rPr lang="fi-FI" sz="5000" dirty="0">
                <a:solidFill>
                  <a:srgbClr val="FFFFFF"/>
                </a:solidFill>
              </a:rPr>
              <a:t>Yhteistyö-</a:t>
            </a:r>
            <a:br>
              <a:rPr lang="fi-FI" sz="5000" dirty="0">
                <a:solidFill>
                  <a:srgbClr val="FFFFFF"/>
                </a:solidFill>
              </a:rPr>
            </a:br>
            <a:r>
              <a:rPr lang="fi-FI" sz="5000" dirty="0">
                <a:solidFill>
                  <a:srgbClr val="FFFFFF"/>
                </a:solidFill>
              </a:rPr>
              <a:t>kumppanien kanssa ylläpidetään ja  rakennetaan toimintaa</a:t>
            </a:r>
          </a:p>
        </p:txBody>
      </p:sp>
      <p:pic>
        <p:nvPicPr>
          <p:cNvPr id="4" name="Picture 3"/>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16787616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E40"/>
        </a:solidFill>
        <a:effectLst/>
      </p:bgPr>
    </p:bg>
    <p:spTree>
      <p:nvGrpSpPr>
        <p:cNvPr id="1" name=""/>
        <p:cNvGrpSpPr/>
        <p:nvPr/>
      </p:nvGrpSpPr>
      <p:grpSpPr>
        <a:xfrm>
          <a:off x="0" y="0"/>
          <a:ext cx="0" cy="0"/>
          <a:chOff x="0" y="0"/>
          <a:chExt cx="0" cy="0"/>
        </a:xfrm>
      </p:grpSpPr>
      <p:sp>
        <p:nvSpPr>
          <p:cNvPr id="3" name="Otsikko 2"/>
          <p:cNvSpPr>
            <a:spLocks noGrp="1"/>
          </p:cNvSpPr>
          <p:nvPr>
            <p:ph type="title"/>
          </p:nvPr>
        </p:nvSpPr>
        <p:spPr>
          <a:xfrm>
            <a:off x="279400" y="2652614"/>
            <a:ext cx="11633200" cy="1371600"/>
          </a:xfrm>
        </p:spPr>
        <p:txBody>
          <a:bodyPr>
            <a:noAutofit/>
          </a:bodyPr>
          <a:lstStyle/>
          <a:p>
            <a:r>
              <a:rPr lang="fi-FI" sz="7000" dirty="0">
                <a:solidFill>
                  <a:schemeClr val="bg1"/>
                </a:solidFill>
              </a:rPr>
              <a:t>HVS-TENNIS hyvän olon ja elämän mahdollistajana  </a:t>
            </a:r>
          </a:p>
        </p:txBody>
      </p:sp>
    </p:spTree>
    <p:extLst>
      <p:ext uri="{BB962C8B-B14F-4D97-AF65-F5344CB8AC3E}">
        <p14:creationId xmlns:p14="http://schemas.microsoft.com/office/powerpoint/2010/main" val="36721882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1296737" y="1159518"/>
            <a:ext cx="10099114" cy="4373563"/>
          </a:xfrm>
        </p:spPr>
        <p:txBody>
          <a:bodyPr>
            <a:noAutofit/>
          </a:bodyPr>
          <a:lstStyle/>
          <a:p>
            <a:pPr algn="l"/>
            <a:r>
              <a:rPr lang="fi-FI" sz="1800" dirty="0">
                <a:solidFill>
                  <a:srgbClr val="000E40"/>
                </a:solidFill>
              </a:rPr>
              <a:t>HVS-Tennis viestii aktiivisesti seuran toiminnasta ja pyrkii tuomaan lajin ja seuran hyviä puolia esiin. Seurassa jokainen saa olla oma itsensä omassa ympäristössään omalla haluamallaan tasolla niin pelillisesti kuin myös henkisesti. Seurassa kannustetaan avoimuuteen, arvojen mukaisesti. </a:t>
            </a:r>
          </a:p>
          <a:p>
            <a:pPr algn="l"/>
            <a:r>
              <a:rPr lang="fi-FI" sz="1800" dirty="0">
                <a:solidFill>
                  <a:srgbClr val="000E40"/>
                </a:solidFill>
              </a:rPr>
              <a:t> </a:t>
            </a:r>
          </a:p>
          <a:p>
            <a:pPr algn="l"/>
            <a:r>
              <a:rPr lang="fi-FI" sz="1800" dirty="0">
                <a:solidFill>
                  <a:srgbClr val="000E40"/>
                </a:solidFill>
              </a:rPr>
              <a:t>HVS-Tennis tekee vierailuja kouluissa ja päiväkodeissa ja niiden tarkoituksena on tuoda tenniksen ja liikkumisen hyviä puolia tutuksi laajemmalle yleisölle. Seura haluaa madaltaa tennispelaamisen kynnystä näyttämällä, että lajia voi harrastaa niin takapihalla, rannalla, nurmella, parkkipaikalla kuin halleissakin. On ensiarvoisen tärkeää, että varsinkin uudet, potentiaaliset harrastajat ymmärtävät lajin monipuolisuuden liikunnan kannalta, mutta myös sen, että harrastaminen voi olla taloudellisestikin saavutettavissa. </a:t>
            </a:r>
          </a:p>
          <a:p>
            <a:pPr algn="l"/>
            <a:r>
              <a:rPr lang="fi-FI" sz="1800" dirty="0">
                <a:solidFill>
                  <a:srgbClr val="000E40"/>
                </a:solidFill>
              </a:rPr>
              <a:t> </a:t>
            </a:r>
          </a:p>
          <a:p>
            <a:pPr algn="l"/>
            <a:r>
              <a:rPr lang="fi-FI" sz="1800" dirty="0">
                <a:solidFill>
                  <a:srgbClr val="000E40"/>
                </a:solidFill>
              </a:rPr>
              <a:t>Viime vuosina seura on panostanut lasten tennikseen ottamalla oppia suurten tennismaiden tavoista innostaa lapsia mukaan lajiin. Tänä päivänä seuran nuorimpienkin pelureiden toimintaa on kehittämässä ja ohjaamassa ammattitaitoiset huippuvalmentajat, täten toiminta on hyvin organisoitunutta, laadukasta  ja lapsille erittäin mielekästä tutustumista tennikseen. Hyvänä esimerkkinä on  3-10-vuotiaiden kesäleirit, jotka ovat olleet parina viime vuotena suuressa suosiossa. Ensimmäisenä U10-kesäleirivuotena vuonna 2014 osallistujia oli 400 lasta viidellä leirillä, vuonna 2016 lapsia oli noin 500 leireilemässä.</a:t>
            </a:r>
          </a:p>
          <a:p>
            <a:pPr algn="l"/>
            <a:r>
              <a:rPr lang="fi-FI" sz="1800" dirty="0">
                <a:solidFill>
                  <a:srgbClr val="000E40"/>
                </a:solidFill>
              </a:rPr>
              <a:t> </a:t>
            </a:r>
          </a:p>
          <a:p>
            <a:pPr algn="l"/>
            <a:endParaRPr lang="fi-FI" sz="1800" dirty="0">
              <a:solidFill>
                <a:srgbClr val="000E40"/>
              </a:solidFill>
            </a:endParaRPr>
          </a:p>
        </p:txBody>
      </p:sp>
      <p:pic>
        <p:nvPicPr>
          <p:cNvPr id="3" name="Picture 2"/>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4869158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E40"/>
        </a:solidFill>
        <a:effectLst/>
      </p:bgPr>
    </p:bg>
    <p:spTree>
      <p:nvGrpSpPr>
        <p:cNvPr id="1" name=""/>
        <p:cNvGrpSpPr/>
        <p:nvPr/>
      </p:nvGrpSpPr>
      <p:grpSpPr>
        <a:xfrm>
          <a:off x="0" y="0"/>
          <a:ext cx="0" cy="0"/>
          <a:chOff x="0" y="0"/>
          <a:chExt cx="0" cy="0"/>
        </a:xfrm>
      </p:grpSpPr>
      <p:sp>
        <p:nvSpPr>
          <p:cNvPr id="3" name="Otsikko 2"/>
          <p:cNvSpPr>
            <a:spLocks noGrp="1"/>
          </p:cNvSpPr>
          <p:nvPr>
            <p:ph type="title"/>
          </p:nvPr>
        </p:nvSpPr>
        <p:spPr>
          <a:xfrm>
            <a:off x="399716" y="2599140"/>
            <a:ext cx="11633200" cy="1371600"/>
          </a:xfrm>
          <a:effectLst/>
        </p:spPr>
        <p:txBody>
          <a:bodyPr>
            <a:noAutofit/>
          </a:bodyPr>
          <a:lstStyle/>
          <a:p>
            <a:r>
              <a:rPr lang="fi-FI" sz="7000" dirty="0">
                <a:solidFill>
                  <a:schemeClr val="bg1"/>
                </a:solidFill>
              </a:rPr>
              <a:t>HVS-tennis työnantajana</a:t>
            </a:r>
          </a:p>
        </p:txBody>
      </p:sp>
    </p:spTree>
    <p:extLst>
      <p:ext uri="{BB962C8B-B14F-4D97-AF65-F5344CB8AC3E}">
        <p14:creationId xmlns:p14="http://schemas.microsoft.com/office/powerpoint/2010/main" val="19161334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1930400" y="2124908"/>
            <a:ext cx="8336547" cy="4373563"/>
          </a:xfrm>
          <a:effectLst/>
        </p:spPr>
        <p:txBody>
          <a:bodyPr>
            <a:normAutofit/>
          </a:bodyPr>
          <a:lstStyle/>
          <a:p>
            <a:pPr algn="l">
              <a:lnSpc>
                <a:spcPct val="100000"/>
              </a:lnSpc>
            </a:pPr>
            <a:r>
              <a:rPr lang="fi-FI" sz="2000" dirty="0">
                <a:solidFill>
                  <a:srgbClr val="F9B310"/>
                </a:solidFill>
                <a:latin typeface="Arial Black"/>
                <a:cs typeface="Arial Black"/>
              </a:rPr>
              <a:t>HVS-TENNIS ON SITOUTUNUT </a:t>
            </a:r>
            <a:r>
              <a:rPr lang="fi-FI" sz="2000" dirty="0">
                <a:solidFill>
                  <a:srgbClr val="000E40"/>
                </a:solidFill>
              </a:rPr>
              <a:t>myös hyvään </a:t>
            </a:r>
            <a:r>
              <a:rPr lang="fi-FI" sz="2000" dirty="0" err="1">
                <a:solidFill>
                  <a:srgbClr val="000E40"/>
                </a:solidFill>
              </a:rPr>
              <a:t>työnantajuuteen</a:t>
            </a:r>
            <a:r>
              <a:rPr lang="fi-FI" sz="2000" dirty="0">
                <a:solidFill>
                  <a:srgbClr val="000E40"/>
                </a:solidFill>
              </a:rPr>
              <a:t>, arvojensa ja strategisten painopisteiden kautta. HVS-Tennis haluaa kuulla ja kehittää oman henkilökuntansa osaamista ja tukea työntekijöitään olemaan parhaita mahdollisia lajin ja harrastajien tukipilareita. Positiivinen työnantajamielikuva on tärkeää seuralle, joka ymmärtää roolinsa kansanterveyden edistäjänä sekä merkityksellisen vapaa-ajantoiminnan tuottajana ja mahdollistajana. </a:t>
            </a:r>
          </a:p>
          <a:p>
            <a:pPr algn="l">
              <a:lnSpc>
                <a:spcPct val="100000"/>
              </a:lnSpc>
            </a:pPr>
            <a:endParaRPr lang="fi-FI" sz="2000" dirty="0">
              <a:solidFill>
                <a:srgbClr val="000E40"/>
              </a:solidFill>
            </a:endParaRPr>
          </a:p>
        </p:txBody>
      </p:sp>
      <p:pic>
        <p:nvPicPr>
          <p:cNvPr id="3" name="Picture 2"/>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191445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0" y="2790564"/>
            <a:ext cx="12192000" cy="1384995"/>
          </a:xfrm>
          <a:prstGeom prst="rect">
            <a:avLst/>
          </a:prstGeom>
          <a:noFill/>
        </p:spPr>
        <p:txBody>
          <a:bodyPr wrap="square" rtlCol="0">
            <a:spAutoFit/>
          </a:bodyPr>
          <a:lstStyle/>
          <a:p>
            <a:pPr algn="ctr"/>
            <a:r>
              <a:rPr lang="en-US" sz="2800" dirty="0">
                <a:solidFill>
                  <a:schemeClr val="bg1"/>
                </a:solidFill>
                <a:latin typeface="Arial Black"/>
                <a:cs typeface="Arial Black"/>
              </a:rPr>
              <a:t>HVS-Tennis on </a:t>
            </a:r>
            <a:r>
              <a:rPr lang="en-US" sz="2800" dirty="0" err="1">
                <a:solidFill>
                  <a:schemeClr val="bg1"/>
                </a:solidFill>
                <a:latin typeface="Arial Black"/>
                <a:cs typeface="Arial Black"/>
              </a:rPr>
              <a:t>Talin</a:t>
            </a:r>
            <a:r>
              <a:rPr lang="en-US" sz="2800" dirty="0">
                <a:solidFill>
                  <a:schemeClr val="bg1"/>
                </a:solidFill>
                <a:latin typeface="Arial Black"/>
                <a:cs typeface="Arial Black"/>
              </a:rPr>
              <a:t> ja </a:t>
            </a:r>
            <a:r>
              <a:rPr lang="en-US" sz="2800" dirty="0" err="1">
                <a:solidFill>
                  <a:schemeClr val="bg1"/>
                </a:solidFill>
                <a:latin typeface="Arial Black"/>
                <a:cs typeface="Arial Black"/>
              </a:rPr>
              <a:t>Taivallahden</a:t>
            </a:r>
            <a:r>
              <a:rPr lang="en-US" sz="2800" dirty="0">
                <a:solidFill>
                  <a:schemeClr val="bg1"/>
                </a:solidFill>
                <a:latin typeface="Arial Black"/>
                <a:cs typeface="Arial Black"/>
              </a:rPr>
              <a:t> </a:t>
            </a:r>
            <a:r>
              <a:rPr lang="en-US" sz="2800" dirty="0" err="1">
                <a:solidFill>
                  <a:schemeClr val="bg1"/>
                </a:solidFill>
                <a:latin typeface="Arial Black"/>
                <a:cs typeface="Arial Black"/>
              </a:rPr>
              <a:t>tenniskeskusten</a:t>
            </a:r>
            <a:r>
              <a:rPr lang="en-US" sz="2800" dirty="0">
                <a:solidFill>
                  <a:schemeClr val="bg1"/>
                </a:solidFill>
                <a:latin typeface="Arial Black"/>
                <a:cs typeface="Arial Black"/>
              </a:rPr>
              <a:t> </a:t>
            </a:r>
            <a:r>
              <a:rPr lang="en-US" sz="2800" dirty="0" err="1">
                <a:solidFill>
                  <a:schemeClr val="bg1"/>
                </a:solidFill>
                <a:latin typeface="Arial Black"/>
                <a:cs typeface="Arial Black"/>
              </a:rPr>
              <a:t>suurin</a:t>
            </a:r>
            <a:r>
              <a:rPr lang="en-US" sz="2800" dirty="0">
                <a:solidFill>
                  <a:schemeClr val="bg1"/>
                </a:solidFill>
                <a:latin typeface="Arial Black"/>
                <a:cs typeface="Arial Black"/>
              </a:rPr>
              <a:t> </a:t>
            </a:r>
            <a:r>
              <a:rPr lang="en-US" sz="2800" dirty="0" err="1">
                <a:solidFill>
                  <a:schemeClr val="bg1"/>
                </a:solidFill>
                <a:latin typeface="Arial Black"/>
                <a:cs typeface="Arial Black"/>
              </a:rPr>
              <a:t>omistaja</a:t>
            </a:r>
            <a:r>
              <a:rPr lang="en-US" sz="2800" dirty="0">
                <a:solidFill>
                  <a:schemeClr val="bg1"/>
                </a:solidFill>
                <a:latin typeface="Arial Black"/>
                <a:cs typeface="Arial Black"/>
              </a:rPr>
              <a:t>, </a:t>
            </a:r>
            <a:r>
              <a:rPr lang="en-US" sz="2800" dirty="0" err="1">
                <a:solidFill>
                  <a:schemeClr val="bg1"/>
                </a:solidFill>
                <a:latin typeface="Arial Black"/>
                <a:cs typeface="Arial Black"/>
              </a:rPr>
              <a:t>huolehtien</a:t>
            </a:r>
            <a:r>
              <a:rPr lang="en-US" sz="2800" dirty="0">
                <a:solidFill>
                  <a:schemeClr val="bg1"/>
                </a:solidFill>
                <a:latin typeface="Arial Black"/>
                <a:cs typeface="Arial Black"/>
              </a:rPr>
              <a:t> </a:t>
            </a:r>
            <a:r>
              <a:rPr lang="en-US" sz="2800" dirty="0" err="1">
                <a:solidFill>
                  <a:schemeClr val="bg1"/>
                </a:solidFill>
                <a:latin typeface="Arial Black"/>
                <a:cs typeface="Arial Black"/>
              </a:rPr>
              <a:t>siitä</a:t>
            </a:r>
            <a:r>
              <a:rPr lang="en-US" sz="2800" dirty="0">
                <a:solidFill>
                  <a:schemeClr val="bg1"/>
                </a:solidFill>
                <a:latin typeface="Arial Black"/>
                <a:cs typeface="Arial Black"/>
              </a:rPr>
              <a:t>, </a:t>
            </a:r>
            <a:r>
              <a:rPr lang="en-US" sz="2800" dirty="0" err="1">
                <a:solidFill>
                  <a:schemeClr val="bg1"/>
                </a:solidFill>
                <a:latin typeface="Arial Black"/>
                <a:cs typeface="Arial Black"/>
              </a:rPr>
              <a:t>että</a:t>
            </a:r>
            <a:r>
              <a:rPr lang="en-US" sz="2800" dirty="0">
                <a:solidFill>
                  <a:schemeClr val="bg1"/>
                </a:solidFill>
                <a:latin typeface="Arial Black"/>
                <a:cs typeface="Arial Black"/>
              </a:rPr>
              <a:t> </a:t>
            </a:r>
            <a:r>
              <a:rPr lang="en-US" sz="2800" dirty="0" err="1">
                <a:solidFill>
                  <a:schemeClr val="bg1"/>
                </a:solidFill>
                <a:latin typeface="Arial Black"/>
                <a:cs typeface="Arial Black"/>
              </a:rPr>
              <a:t>harrastuksella</a:t>
            </a:r>
            <a:r>
              <a:rPr lang="en-US" sz="2800" dirty="0">
                <a:solidFill>
                  <a:schemeClr val="bg1"/>
                </a:solidFill>
                <a:latin typeface="Arial Black"/>
                <a:cs typeface="Arial Black"/>
              </a:rPr>
              <a:t> on </a:t>
            </a:r>
            <a:r>
              <a:rPr lang="en-US" sz="2800" dirty="0" err="1">
                <a:solidFill>
                  <a:schemeClr val="bg1"/>
                </a:solidFill>
                <a:latin typeface="Arial Black"/>
                <a:cs typeface="Arial Black"/>
              </a:rPr>
              <a:t>arvoisensa</a:t>
            </a:r>
            <a:r>
              <a:rPr lang="en-US" sz="2800" dirty="0">
                <a:solidFill>
                  <a:schemeClr val="bg1"/>
                </a:solidFill>
                <a:latin typeface="Arial Black"/>
                <a:cs typeface="Arial Black"/>
              </a:rPr>
              <a:t> </a:t>
            </a:r>
            <a:r>
              <a:rPr lang="en-US" sz="2800" dirty="0" err="1">
                <a:solidFill>
                  <a:schemeClr val="bg1"/>
                </a:solidFill>
                <a:latin typeface="Arial Black"/>
                <a:cs typeface="Arial Black"/>
              </a:rPr>
              <a:t>puitteet</a:t>
            </a:r>
            <a:r>
              <a:rPr lang="en-US" sz="2800" dirty="0">
                <a:solidFill>
                  <a:schemeClr val="bg1"/>
                </a:solidFill>
                <a:latin typeface="Arial Black"/>
                <a:cs typeface="Arial Black"/>
              </a:rPr>
              <a:t>! </a:t>
            </a:r>
          </a:p>
        </p:txBody>
      </p:sp>
    </p:spTree>
    <p:extLst>
      <p:ext uri="{BB962C8B-B14F-4D97-AF65-F5344CB8AC3E}">
        <p14:creationId xmlns:p14="http://schemas.microsoft.com/office/powerpoint/2010/main" val="660951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2312736" y="1953128"/>
            <a:ext cx="7566526" cy="3554661"/>
          </a:xfrm>
        </p:spPr>
        <p:txBody>
          <a:bodyPr/>
          <a:lstStyle/>
          <a:p>
            <a:pPr algn="l"/>
            <a:r>
              <a:rPr lang="fi-FI" dirty="0">
                <a:solidFill>
                  <a:srgbClr val="F9B310"/>
                </a:solidFill>
                <a:latin typeface="Arial Black"/>
                <a:cs typeface="Arial Black"/>
              </a:rPr>
              <a:t>YHTEISÖLLISYYS | </a:t>
            </a:r>
            <a:r>
              <a:rPr lang="fi-FI" dirty="0">
                <a:solidFill>
                  <a:srgbClr val="000E40"/>
                </a:solidFill>
              </a:rPr>
              <a:t>Tennistä pelataan, harrastetaan ja tähdätään tähtiin, yhdessä, koko elinkaaren ajan.</a:t>
            </a:r>
          </a:p>
          <a:p>
            <a:pPr algn="l"/>
            <a:endParaRPr lang="fi-FI" dirty="0"/>
          </a:p>
          <a:p>
            <a:pPr algn="l"/>
            <a:r>
              <a:rPr lang="fi-FI" dirty="0">
                <a:solidFill>
                  <a:srgbClr val="F9B310"/>
                </a:solidFill>
                <a:latin typeface="Arial Black"/>
                <a:cs typeface="Arial Black"/>
              </a:rPr>
              <a:t>AVOIMUUS | </a:t>
            </a:r>
            <a:r>
              <a:rPr lang="fi-FI" dirty="0">
                <a:solidFill>
                  <a:srgbClr val="000E40"/>
                </a:solidFill>
              </a:rPr>
              <a:t>Tennis on lajina ja HVS-Tennis seurana avoin kaikille. Kaikilla on tasavertaiset mahdollisuudet harrastaa.</a:t>
            </a:r>
          </a:p>
          <a:p>
            <a:pPr algn="l"/>
            <a:endParaRPr lang="fi-FI" dirty="0"/>
          </a:p>
          <a:p>
            <a:pPr algn="l"/>
            <a:r>
              <a:rPr lang="fi-FI" dirty="0">
                <a:solidFill>
                  <a:srgbClr val="F9B310"/>
                </a:solidFill>
                <a:latin typeface="Arial Black"/>
                <a:cs typeface="Arial Black"/>
              </a:rPr>
              <a:t>OIKEUDENMUKAISUUS | </a:t>
            </a:r>
            <a:r>
              <a:rPr lang="fi-FI" dirty="0">
                <a:solidFill>
                  <a:srgbClr val="000E40"/>
                </a:solidFill>
              </a:rPr>
              <a:t>Toiminnassa huomioidaan kaikkien tarpeet. Vahvassa dialogissa jäsenten kanssa kehitetään yhdessä seuraa paremmaksi, vastaamaan nykypäivän haasteita. </a:t>
            </a:r>
          </a:p>
          <a:p>
            <a:pPr algn="l"/>
            <a:endParaRPr lang="fi-FI" dirty="0"/>
          </a:p>
          <a:p>
            <a:pPr algn="l"/>
            <a:r>
              <a:rPr lang="fi-FI" dirty="0">
                <a:solidFill>
                  <a:srgbClr val="F9B310"/>
                </a:solidFill>
                <a:latin typeface="Arial Black"/>
                <a:cs typeface="Arial Black"/>
              </a:rPr>
              <a:t>TUETAAN JOKAISEN INTOHIMOA KEHITTYÄ | </a:t>
            </a:r>
            <a:r>
              <a:rPr lang="fi-FI" dirty="0">
                <a:solidFill>
                  <a:srgbClr val="000E40"/>
                </a:solidFill>
              </a:rPr>
              <a:t>Olet sitten aktiivinen kilpaurheilija tai omaksi iloksesi harrastava, HVS-tennis pyrkii ammattivalmentajiensa kautta tekemään sinulle päämäärätietoisen polun, joka sopii juuri sinulle.</a:t>
            </a:r>
          </a:p>
        </p:txBody>
      </p:sp>
      <p:sp>
        <p:nvSpPr>
          <p:cNvPr id="3" name="Otsikko 2"/>
          <p:cNvSpPr>
            <a:spLocks noGrp="1"/>
          </p:cNvSpPr>
          <p:nvPr>
            <p:ph type="title"/>
          </p:nvPr>
        </p:nvSpPr>
        <p:spPr/>
        <p:txBody>
          <a:bodyPr>
            <a:normAutofit/>
          </a:bodyPr>
          <a:lstStyle/>
          <a:p>
            <a:r>
              <a:rPr lang="fi-FI" sz="5000" dirty="0">
                <a:solidFill>
                  <a:srgbClr val="000E40"/>
                </a:solidFill>
              </a:rPr>
              <a:t>Arvopohja </a:t>
            </a:r>
          </a:p>
        </p:txBody>
      </p:sp>
      <p:pic>
        <p:nvPicPr>
          <p:cNvPr id="4" name="Picture 3"/>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5140919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3235158" y="2567676"/>
            <a:ext cx="6435315" cy="4771571"/>
          </a:xfrm>
        </p:spPr>
        <p:txBody>
          <a:bodyPr>
            <a:normAutofit/>
          </a:bodyPr>
          <a:lstStyle/>
          <a:p>
            <a:pPr marL="342900" indent="-342900" algn="l">
              <a:lnSpc>
                <a:spcPct val="80000"/>
              </a:lnSpc>
              <a:buClr>
                <a:srgbClr val="F9B310"/>
              </a:buClr>
              <a:buSzPct val="70000"/>
              <a:buFont typeface="Lucida Grande"/>
              <a:buChar char="▶"/>
            </a:pPr>
            <a:r>
              <a:rPr lang="fi-FI" sz="2000" dirty="0">
                <a:solidFill>
                  <a:srgbClr val="000E40"/>
                </a:solidFill>
              </a:rPr>
              <a:t>1700 jäsentä, Suomen suurin ja vanhin tennisseura</a:t>
            </a:r>
          </a:p>
          <a:p>
            <a:pPr marL="342900" indent="-342900" algn="l">
              <a:lnSpc>
                <a:spcPct val="80000"/>
              </a:lnSpc>
              <a:buClr>
                <a:srgbClr val="F9B310"/>
              </a:buClr>
              <a:buSzPct val="70000"/>
              <a:buFont typeface="Lucida Grande"/>
              <a:buChar char="▶"/>
            </a:pPr>
            <a:r>
              <a:rPr lang="fi-FI" sz="2000" dirty="0">
                <a:solidFill>
                  <a:srgbClr val="000E40"/>
                </a:solidFill>
              </a:rPr>
              <a:t>12 päätoimista valmentajaa, tuntivalmentajia yli 20</a:t>
            </a:r>
          </a:p>
          <a:p>
            <a:pPr marL="342900" indent="-342900" algn="l">
              <a:lnSpc>
                <a:spcPct val="80000"/>
              </a:lnSpc>
              <a:buClr>
                <a:srgbClr val="F9B310"/>
              </a:buClr>
              <a:buSzPct val="70000"/>
              <a:buFont typeface="Lucida Grande"/>
              <a:buChar char="▶"/>
            </a:pPr>
            <a:endParaRPr lang="fi-FI" sz="2000" dirty="0"/>
          </a:p>
          <a:p>
            <a:pPr algn="l">
              <a:lnSpc>
                <a:spcPct val="80000"/>
              </a:lnSpc>
              <a:buClr>
                <a:srgbClr val="F9B310"/>
              </a:buClr>
              <a:buSzPct val="70000"/>
            </a:pPr>
            <a:r>
              <a:rPr lang="fi-FI" sz="2000" dirty="0">
                <a:solidFill>
                  <a:srgbClr val="F9B310"/>
                </a:solidFill>
                <a:latin typeface="Arial Black"/>
                <a:cs typeface="Arial Black"/>
              </a:rPr>
              <a:t>VALMENNUSTOIMINNAN PÄÄKOHTEET: </a:t>
            </a:r>
          </a:p>
          <a:p>
            <a:pPr marL="342900" indent="-342900" algn="l">
              <a:lnSpc>
                <a:spcPct val="80000"/>
              </a:lnSpc>
              <a:buClr>
                <a:srgbClr val="F9B310"/>
              </a:buClr>
              <a:buSzPct val="70000"/>
              <a:buFont typeface="Lucida Grande"/>
              <a:buChar char="▶"/>
            </a:pPr>
            <a:r>
              <a:rPr lang="fi-FI" sz="2000" dirty="0">
                <a:solidFill>
                  <a:srgbClr val="000E40"/>
                </a:solidFill>
              </a:rPr>
              <a:t>Kilpatennis, johon kuuluu yhteistyö Jarkko Nieminen Tennis Academyn kanssa</a:t>
            </a:r>
          </a:p>
          <a:p>
            <a:pPr marL="342900" indent="-342900" algn="l">
              <a:lnSpc>
                <a:spcPct val="80000"/>
              </a:lnSpc>
              <a:buClr>
                <a:srgbClr val="F9B310"/>
              </a:buClr>
              <a:buSzPct val="70000"/>
              <a:buFont typeface="Lucida Grande"/>
              <a:buChar char="▶"/>
            </a:pPr>
            <a:r>
              <a:rPr lang="fi-FI" sz="2000" dirty="0" err="1">
                <a:solidFill>
                  <a:srgbClr val="000E40"/>
                </a:solidFill>
              </a:rPr>
              <a:t>Aikuis</a:t>
            </a:r>
            <a:r>
              <a:rPr lang="fi-FI" sz="2000" dirty="0">
                <a:solidFill>
                  <a:srgbClr val="000E40"/>
                </a:solidFill>
              </a:rPr>
              <a:t>- ja yritystunnit</a:t>
            </a:r>
          </a:p>
          <a:p>
            <a:pPr marL="342900" indent="-342900" algn="l">
              <a:lnSpc>
                <a:spcPct val="80000"/>
              </a:lnSpc>
              <a:buClr>
                <a:srgbClr val="F9B310"/>
              </a:buClr>
              <a:buSzPct val="70000"/>
              <a:buFont typeface="Lucida Grande"/>
              <a:buChar char="▶"/>
            </a:pPr>
            <a:r>
              <a:rPr lang="fi-FI" sz="2000" dirty="0">
                <a:solidFill>
                  <a:srgbClr val="000E40"/>
                </a:solidFill>
              </a:rPr>
              <a:t>Tenniskoulu, juniorit </a:t>
            </a:r>
          </a:p>
          <a:p>
            <a:pPr marL="342900" indent="-342900" algn="l">
              <a:lnSpc>
                <a:spcPct val="80000"/>
              </a:lnSpc>
              <a:buClr>
                <a:srgbClr val="F9B310"/>
              </a:buClr>
              <a:buSzPct val="70000"/>
              <a:buFont typeface="Lucida Grande"/>
              <a:buChar char="▶"/>
            </a:pPr>
            <a:r>
              <a:rPr lang="fi-FI" sz="2000" dirty="0">
                <a:solidFill>
                  <a:srgbClr val="000E40"/>
                </a:solidFill>
              </a:rPr>
              <a:t>Tenniskoulu, U10</a:t>
            </a:r>
          </a:p>
          <a:p>
            <a:pPr marL="342900" indent="-342900" algn="l">
              <a:lnSpc>
                <a:spcPct val="80000"/>
              </a:lnSpc>
              <a:buClr>
                <a:srgbClr val="F9B310"/>
              </a:buClr>
              <a:buSzPct val="70000"/>
              <a:buFont typeface="Lucida Grande"/>
              <a:buChar char="▶"/>
            </a:pPr>
            <a:endParaRPr lang="fi-FI" sz="2000" dirty="0">
              <a:solidFill>
                <a:srgbClr val="000E40"/>
              </a:solidFill>
            </a:endParaRPr>
          </a:p>
        </p:txBody>
      </p:sp>
      <p:sp>
        <p:nvSpPr>
          <p:cNvPr id="3" name="Otsikko 2"/>
          <p:cNvSpPr>
            <a:spLocks noGrp="1"/>
          </p:cNvSpPr>
          <p:nvPr>
            <p:ph type="title"/>
          </p:nvPr>
        </p:nvSpPr>
        <p:spPr>
          <a:xfrm>
            <a:off x="279400" y="406719"/>
            <a:ext cx="11633200" cy="1371600"/>
          </a:xfrm>
        </p:spPr>
        <p:txBody>
          <a:bodyPr>
            <a:normAutofit/>
          </a:bodyPr>
          <a:lstStyle/>
          <a:p>
            <a:r>
              <a:rPr lang="fi-FI" sz="5000" dirty="0" err="1">
                <a:solidFill>
                  <a:srgbClr val="000E40"/>
                </a:solidFill>
              </a:rPr>
              <a:t>HVS-Tennis</a:t>
            </a:r>
            <a:r>
              <a:rPr lang="fi-FI" sz="5000" dirty="0">
                <a:solidFill>
                  <a:srgbClr val="000E40"/>
                </a:solidFill>
              </a:rPr>
              <a:t/>
            </a:r>
            <a:br>
              <a:rPr lang="fi-FI" sz="5000" dirty="0">
                <a:solidFill>
                  <a:srgbClr val="000E40"/>
                </a:solidFill>
              </a:rPr>
            </a:br>
            <a:r>
              <a:rPr lang="fi-FI" sz="5000" dirty="0">
                <a:solidFill>
                  <a:srgbClr val="000E40"/>
                </a:solidFill>
              </a:rPr>
              <a:t>tänään</a:t>
            </a:r>
          </a:p>
        </p:txBody>
      </p:sp>
      <p:pic>
        <p:nvPicPr>
          <p:cNvPr id="4" name="Picture 3"/>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11781828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991894"/>
            <a:ext cx="3996673" cy="4866105"/>
          </a:xfrm>
          <a:prstGeom prst="rect">
            <a:avLst/>
          </a:prstGeom>
          <a:solidFill>
            <a:srgbClr val="F9B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96674" y="1991894"/>
            <a:ext cx="4211537" cy="4866105"/>
          </a:xfrm>
          <a:prstGeom prst="rect">
            <a:avLst/>
          </a:prstGeom>
          <a:solidFill>
            <a:srgbClr val="000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208212" y="1991894"/>
            <a:ext cx="3983788" cy="4866105"/>
          </a:xfrm>
          <a:prstGeom prst="rect">
            <a:avLst/>
          </a:prstGeom>
          <a:solidFill>
            <a:srgbClr val="F9B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sikko 2"/>
          <p:cNvSpPr>
            <a:spLocks noGrp="1"/>
          </p:cNvSpPr>
          <p:nvPr>
            <p:ph type="title"/>
          </p:nvPr>
        </p:nvSpPr>
        <p:spPr>
          <a:xfrm>
            <a:off x="279400" y="353246"/>
            <a:ext cx="11633200" cy="1371600"/>
          </a:xfrm>
        </p:spPr>
        <p:txBody>
          <a:bodyPr>
            <a:normAutofit/>
          </a:bodyPr>
          <a:lstStyle/>
          <a:p>
            <a:r>
              <a:rPr lang="fi-FI" sz="5000" dirty="0">
                <a:solidFill>
                  <a:srgbClr val="000E40"/>
                </a:solidFill>
              </a:rPr>
              <a:t>HVS-Tenniksen</a:t>
            </a:r>
            <a:br>
              <a:rPr lang="fi-FI" sz="5000" dirty="0">
                <a:solidFill>
                  <a:srgbClr val="000E40"/>
                </a:solidFill>
              </a:rPr>
            </a:br>
            <a:r>
              <a:rPr lang="fi-FI" sz="5000" dirty="0">
                <a:solidFill>
                  <a:srgbClr val="000E40"/>
                </a:solidFill>
              </a:rPr>
              <a:t>Päämäärät seurana </a:t>
            </a:r>
          </a:p>
        </p:txBody>
      </p:sp>
      <p:sp>
        <p:nvSpPr>
          <p:cNvPr id="5" name="Rectangle 4"/>
          <p:cNvSpPr/>
          <p:nvPr/>
        </p:nvSpPr>
        <p:spPr>
          <a:xfrm>
            <a:off x="332872" y="2286817"/>
            <a:ext cx="3347652" cy="4154984"/>
          </a:xfrm>
          <a:prstGeom prst="rect">
            <a:avLst/>
          </a:prstGeom>
        </p:spPr>
        <p:txBody>
          <a:bodyPr wrap="square">
            <a:spAutoFit/>
          </a:bodyPr>
          <a:lstStyle/>
          <a:p>
            <a:pPr algn="ctr"/>
            <a:r>
              <a:rPr lang="fi-FI" dirty="0">
                <a:solidFill>
                  <a:srgbClr val="FFFFFF"/>
                </a:solidFill>
                <a:latin typeface="Arial Black"/>
                <a:cs typeface="Arial Black"/>
              </a:rPr>
              <a:t>Harrastamista, kilpailemista ja jatkuvaa kehittymistä</a:t>
            </a:r>
          </a:p>
          <a:p>
            <a:pPr algn="ctr"/>
            <a:endParaRPr lang="fi-FI" sz="1500" dirty="0">
              <a:solidFill>
                <a:srgbClr val="FFFFFF"/>
              </a:solidFill>
            </a:endParaRPr>
          </a:p>
          <a:p>
            <a:pPr algn="ctr"/>
            <a:r>
              <a:rPr lang="fi-FI" sz="1500" dirty="0">
                <a:solidFill>
                  <a:srgbClr val="FFFFFF"/>
                </a:solidFill>
              </a:rPr>
              <a:t>Alusta lähtien HVS-Tennikselle on ollut tärkeää, että se on kaikkien saavutettavissa oleva seura, jolla on myös päämäärätietoista toimintaa kilpailuareenojen puolelle. </a:t>
            </a:r>
            <a:r>
              <a:rPr lang="fi-FI" sz="1500" dirty="0" err="1">
                <a:solidFill>
                  <a:srgbClr val="FFFFFF"/>
                </a:solidFill>
              </a:rPr>
              <a:t>HVS-Tennis</a:t>
            </a:r>
            <a:r>
              <a:rPr lang="fi-FI" sz="1500" dirty="0">
                <a:solidFill>
                  <a:srgbClr val="FFFFFF"/>
                </a:solidFill>
              </a:rPr>
              <a:t> pyrkii olemaan seura, jonka parissa voit viettää koko elämäsi. Jokainen voi </a:t>
            </a:r>
            <a:r>
              <a:rPr lang="fi-FI" sz="1500" dirty="0" err="1">
                <a:solidFill>
                  <a:srgbClr val="FFFFFF"/>
                </a:solidFill>
              </a:rPr>
              <a:t>HVS-Tenniksen</a:t>
            </a:r>
            <a:r>
              <a:rPr lang="fi-FI" sz="1500" dirty="0">
                <a:solidFill>
                  <a:srgbClr val="FFFFFF"/>
                </a:solidFill>
              </a:rPr>
              <a:t> avulla suunnitella ja toteuttaa oman polkunsa pelaajana ja tehdä sen kannustavassa ilmapiirissä, ammattitaitoisten valmentajien johdolla. </a:t>
            </a:r>
          </a:p>
        </p:txBody>
      </p:sp>
      <p:sp>
        <p:nvSpPr>
          <p:cNvPr id="6" name="Rectangle 5"/>
          <p:cNvSpPr/>
          <p:nvPr/>
        </p:nvSpPr>
        <p:spPr>
          <a:xfrm>
            <a:off x="4432291" y="2286817"/>
            <a:ext cx="3347652" cy="3970318"/>
          </a:xfrm>
          <a:prstGeom prst="rect">
            <a:avLst/>
          </a:prstGeom>
        </p:spPr>
        <p:txBody>
          <a:bodyPr wrap="square">
            <a:spAutoFit/>
          </a:bodyPr>
          <a:lstStyle/>
          <a:p>
            <a:pPr algn="ctr"/>
            <a:r>
              <a:rPr lang="fi-FI" dirty="0">
                <a:solidFill>
                  <a:srgbClr val="FFFFFF"/>
                </a:solidFill>
                <a:latin typeface="Arial Black"/>
                <a:cs typeface="Arial Black"/>
              </a:rPr>
              <a:t>Jokainen on merkityksellinen, jokainen on tähti</a:t>
            </a:r>
          </a:p>
          <a:p>
            <a:pPr algn="ctr"/>
            <a:endParaRPr lang="fi-FI" dirty="0">
              <a:solidFill>
                <a:srgbClr val="FFFFFF"/>
              </a:solidFill>
              <a:latin typeface="Arial Black"/>
              <a:cs typeface="Arial Black"/>
            </a:endParaRPr>
          </a:p>
          <a:p>
            <a:pPr algn="ctr"/>
            <a:r>
              <a:rPr lang="fi-FI" sz="1500" dirty="0" err="1">
                <a:solidFill>
                  <a:srgbClr val="FFFFFF"/>
                </a:solidFill>
              </a:rPr>
              <a:t>HVS-Tennis</a:t>
            </a:r>
            <a:r>
              <a:rPr lang="fi-FI" sz="1500" dirty="0">
                <a:solidFill>
                  <a:srgbClr val="FFFFFF"/>
                </a:solidFill>
              </a:rPr>
              <a:t> haluaa olla toimija, joka omalta osaltaan huolehtii siitä, että merkityksellisyyden tunnetta koetaan niin kentällä kuin sen ulkopuolella ja siksi se pyrkii luomaan seurasta, yhteisön, jossa kaikki tuntevat itsensä merkityksellisiksi. Siksi toimintaa muokataan jatkuvasti vastaamaan niitä tarpeita, mitkä nousevat esiin aktiivisesta vuorovaikutuksesta seuran ja sen jäsenten välillä. </a:t>
            </a:r>
          </a:p>
        </p:txBody>
      </p:sp>
      <p:sp>
        <p:nvSpPr>
          <p:cNvPr id="7" name="Rectangle 6"/>
          <p:cNvSpPr/>
          <p:nvPr/>
        </p:nvSpPr>
        <p:spPr>
          <a:xfrm>
            <a:off x="8531352" y="2367609"/>
            <a:ext cx="3347652" cy="2271391"/>
          </a:xfrm>
          <a:prstGeom prst="rect">
            <a:avLst/>
          </a:prstGeom>
        </p:spPr>
        <p:txBody>
          <a:bodyPr wrap="square">
            <a:spAutoFit/>
          </a:bodyPr>
          <a:lstStyle/>
          <a:p>
            <a:pPr algn="ctr">
              <a:lnSpc>
                <a:spcPct val="90000"/>
              </a:lnSpc>
            </a:pPr>
            <a:r>
              <a:rPr lang="fi-FI" dirty="0">
                <a:solidFill>
                  <a:srgbClr val="FFFFFF"/>
                </a:solidFill>
                <a:latin typeface="Arial Black"/>
                <a:cs typeface="Arial Black"/>
              </a:rPr>
              <a:t>Tennis,</a:t>
            </a:r>
          </a:p>
          <a:p>
            <a:pPr algn="ctr">
              <a:lnSpc>
                <a:spcPct val="90000"/>
              </a:lnSpc>
            </a:pPr>
            <a:r>
              <a:rPr lang="fi-FI" dirty="0">
                <a:solidFill>
                  <a:srgbClr val="FFFFFF"/>
                </a:solidFill>
                <a:latin typeface="Arial Black"/>
                <a:cs typeface="Arial Black"/>
              </a:rPr>
              <a:t>harrastus kaikille, yhdessä</a:t>
            </a:r>
          </a:p>
          <a:p>
            <a:pPr algn="ctr"/>
            <a:endParaRPr lang="fi-FI" dirty="0">
              <a:solidFill>
                <a:srgbClr val="FFFFFF"/>
              </a:solidFill>
              <a:latin typeface="Arial Black"/>
              <a:cs typeface="Arial Black"/>
            </a:endParaRPr>
          </a:p>
          <a:p>
            <a:pPr algn="ctr"/>
            <a:r>
              <a:rPr lang="fi-FI" sz="1500" dirty="0" err="1">
                <a:solidFill>
                  <a:srgbClr val="FFFFFF"/>
                </a:solidFill>
              </a:rPr>
              <a:t>HVS-Tennis</a:t>
            </a:r>
            <a:r>
              <a:rPr lang="fi-FI" sz="1500" dirty="0">
                <a:solidFill>
                  <a:srgbClr val="FFFFFF"/>
                </a:solidFill>
              </a:rPr>
              <a:t> haluaa tuoda esiin tennistä monipuolisena lajina, jota pystyy harrastamaan kaikilla tasoilla ja jossa voi kehittää sekä liikunnallisia että sosiaalisia taitoja. </a:t>
            </a:r>
          </a:p>
        </p:txBody>
      </p:sp>
      <p:pic>
        <p:nvPicPr>
          <p:cNvPr id="9" name="Picture 8"/>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41910804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11547" y="1991894"/>
            <a:ext cx="6180453" cy="4866105"/>
          </a:xfrm>
          <a:prstGeom prst="rect">
            <a:avLst/>
          </a:prstGeom>
          <a:solidFill>
            <a:srgbClr val="000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991894"/>
            <a:ext cx="6011547" cy="4866105"/>
          </a:xfrm>
          <a:prstGeom prst="rect">
            <a:avLst/>
          </a:prstGeom>
          <a:solidFill>
            <a:srgbClr val="F9B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sikko 2"/>
          <p:cNvSpPr>
            <a:spLocks noGrp="1"/>
          </p:cNvSpPr>
          <p:nvPr>
            <p:ph type="title"/>
          </p:nvPr>
        </p:nvSpPr>
        <p:spPr>
          <a:xfrm>
            <a:off x="279400" y="330629"/>
            <a:ext cx="11633200" cy="1371600"/>
          </a:xfrm>
        </p:spPr>
        <p:txBody>
          <a:bodyPr>
            <a:normAutofit/>
          </a:bodyPr>
          <a:lstStyle/>
          <a:p>
            <a:r>
              <a:rPr lang="fi-FI" sz="5000" dirty="0">
                <a:solidFill>
                  <a:srgbClr val="000E40"/>
                </a:solidFill>
              </a:rPr>
              <a:t>Lapset ja nuoret, tulevaisuuden tähdet </a:t>
            </a:r>
          </a:p>
        </p:txBody>
      </p:sp>
      <p:sp>
        <p:nvSpPr>
          <p:cNvPr id="5" name="Rectangle 4"/>
          <p:cNvSpPr/>
          <p:nvPr/>
        </p:nvSpPr>
        <p:spPr>
          <a:xfrm>
            <a:off x="1410854" y="2899799"/>
            <a:ext cx="3347652" cy="2877711"/>
          </a:xfrm>
          <a:prstGeom prst="rect">
            <a:avLst/>
          </a:prstGeom>
        </p:spPr>
        <p:txBody>
          <a:bodyPr wrap="square">
            <a:spAutoFit/>
          </a:bodyPr>
          <a:lstStyle/>
          <a:p>
            <a:pPr algn="ctr"/>
            <a:r>
              <a:rPr lang="fi-FI" dirty="0">
                <a:solidFill>
                  <a:schemeClr val="bg1"/>
                </a:solidFill>
                <a:latin typeface="Arial Black"/>
                <a:cs typeface="Arial Black"/>
              </a:rPr>
              <a:t>Lasten ja nuorten hyvinvointiin on panostettava </a:t>
            </a:r>
          </a:p>
          <a:p>
            <a:pPr algn="ctr"/>
            <a:endParaRPr lang="fi-FI" sz="1500" dirty="0">
              <a:solidFill>
                <a:schemeClr val="bg1"/>
              </a:solidFill>
            </a:endParaRPr>
          </a:p>
          <a:p>
            <a:pPr algn="ctr"/>
            <a:r>
              <a:rPr lang="fi-FI" sz="1600" dirty="0" err="1">
                <a:solidFill>
                  <a:schemeClr val="bg1"/>
                </a:solidFill>
              </a:rPr>
              <a:t>HVS-Tennis</a:t>
            </a:r>
            <a:r>
              <a:rPr lang="fi-FI" sz="1600" dirty="0">
                <a:solidFill>
                  <a:schemeClr val="bg1"/>
                </a:solidFill>
              </a:rPr>
              <a:t> on kehittämässä Tennisliiton pilottiseurana alle 10-vuotiaiden tennistoimintaa. Seura onkin saanut viidessä vuodessa kasvatettua 3-10-vuotiaiden pelureiden määrää reilusta 100:sta lapsesta lähes 500:een lapseen. </a:t>
            </a:r>
          </a:p>
        </p:txBody>
      </p:sp>
      <p:sp>
        <p:nvSpPr>
          <p:cNvPr id="7" name="Rectangle 6"/>
          <p:cNvSpPr/>
          <p:nvPr/>
        </p:nvSpPr>
        <p:spPr>
          <a:xfrm>
            <a:off x="7733963" y="2871921"/>
            <a:ext cx="3347652" cy="2631489"/>
          </a:xfrm>
          <a:prstGeom prst="rect">
            <a:avLst/>
          </a:prstGeom>
        </p:spPr>
        <p:txBody>
          <a:bodyPr wrap="square">
            <a:spAutoFit/>
          </a:bodyPr>
          <a:lstStyle/>
          <a:p>
            <a:pPr algn="ctr"/>
            <a:r>
              <a:rPr lang="fi-FI" dirty="0">
                <a:solidFill>
                  <a:schemeClr val="bg1"/>
                </a:solidFill>
                <a:latin typeface="Arial Black"/>
                <a:cs typeface="Arial Black"/>
              </a:rPr>
              <a:t>Harrastustoiminnan</a:t>
            </a:r>
          </a:p>
          <a:p>
            <a:pPr algn="ctr"/>
            <a:r>
              <a:rPr lang="fi-FI" dirty="0">
                <a:solidFill>
                  <a:schemeClr val="bg1"/>
                </a:solidFill>
                <a:latin typeface="Arial Black"/>
                <a:cs typeface="Arial Black"/>
              </a:rPr>
              <a:t>ja seuran jatko on turvattu </a:t>
            </a:r>
          </a:p>
          <a:p>
            <a:pPr algn="ctr"/>
            <a:endParaRPr lang="fi-FI" sz="1500" dirty="0">
              <a:solidFill>
                <a:schemeClr val="bg1"/>
              </a:solidFill>
            </a:endParaRPr>
          </a:p>
          <a:p>
            <a:pPr algn="ctr"/>
            <a:r>
              <a:rPr lang="fi-FI" sz="1600" dirty="0">
                <a:solidFill>
                  <a:schemeClr val="bg1"/>
                </a:solidFill>
              </a:rPr>
              <a:t>Avaimia kasvuun on monia, mm. iltapäiviin siirretyt harjoitukset, lauantaiaamu on keskitetty alle kouluikäisille, säännölliset pelitapahtumat ja leiritoiminta koulujen loma-aikoina. </a:t>
            </a:r>
          </a:p>
        </p:txBody>
      </p:sp>
      <p:pic>
        <p:nvPicPr>
          <p:cNvPr id="8" name="Picture 7"/>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9587071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E40"/>
        </a:solidFill>
        <a:effectLst/>
      </p:bgPr>
    </p:bg>
    <p:spTree>
      <p:nvGrpSpPr>
        <p:cNvPr id="1" name=""/>
        <p:cNvGrpSpPr/>
        <p:nvPr/>
      </p:nvGrpSpPr>
      <p:grpSpPr>
        <a:xfrm>
          <a:off x="0" y="0"/>
          <a:ext cx="0" cy="0"/>
          <a:chOff x="0" y="0"/>
          <a:chExt cx="0" cy="0"/>
        </a:xfrm>
      </p:grpSpPr>
      <p:sp>
        <p:nvSpPr>
          <p:cNvPr id="3" name="Otsikko 2"/>
          <p:cNvSpPr>
            <a:spLocks noGrp="1"/>
          </p:cNvSpPr>
          <p:nvPr>
            <p:ph type="title"/>
          </p:nvPr>
        </p:nvSpPr>
        <p:spPr>
          <a:xfrm>
            <a:off x="279400" y="2721052"/>
            <a:ext cx="11633200" cy="1371600"/>
          </a:xfrm>
        </p:spPr>
        <p:txBody>
          <a:bodyPr>
            <a:noAutofit/>
          </a:bodyPr>
          <a:lstStyle/>
          <a:p>
            <a:r>
              <a:rPr lang="fi-FI" sz="7000" dirty="0">
                <a:solidFill>
                  <a:srgbClr val="FFFFFF"/>
                </a:solidFill>
              </a:rPr>
              <a:t>Sukupolvet kohtaavat tenniksen</a:t>
            </a:r>
            <a:br>
              <a:rPr lang="fi-FI" sz="7000" dirty="0">
                <a:solidFill>
                  <a:srgbClr val="FFFFFF"/>
                </a:solidFill>
              </a:rPr>
            </a:br>
            <a:r>
              <a:rPr lang="fi-FI" sz="7000" dirty="0">
                <a:solidFill>
                  <a:srgbClr val="FFFFFF"/>
                </a:solidFill>
              </a:rPr>
              <a:t>PARISSA</a:t>
            </a:r>
          </a:p>
        </p:txBody>
      </p:sp>
    </p:spTree>
    <p:extLst>
      <p:ext uri="{BB962C8B-B14F-4D97-AF65-F5344CB8AC3E}">
        <p14:creationId xmlns:p14="http://schemas.microsoft.com/office/powerpoint/2010/main" val="24006417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2123184" y="1526769"/>
            <a:ext cx="7945632" cy="4128074"/>
          </a:xfrm>
        </p:spPr>
        <p:txBody>
          <a:bodyPr>
            <a:normAutofit/>
          </a:bodyPr>
          <a:lstStyle/>
          <a:p>
            <a:pPr algn="l"/>
            <a:r>
              <a:rPr lang="fi-FI" sz="2000" dirty="0">
                <a:solidFill>
                  <a:srgbClr val="F9B310"/>
                </a:solidFill>
                <a:latin typeface="Arial Black"/>
                <a:cs typeface="Arial Black"/>
              </a:rPr>
              <a:t>SAMAAN AIKAAN, </a:t>
            </a:r>
            <a:r>
              <a:rPr lang="fi-FI" sz="2000" dirty="0">
                <a:solidFill>
                  <a:srgbClr val="000E40"/>
                </a:solidFill>
              </a:rPr>
              <a:t>kun ollaan panostettu toiminnan jatkumiseen ja nuorten osallisuuteen,  ollaan myös panostettu ikähaitarin toiseen päähän, ja oltu organisoimassa senioritennisturnauksia, pitäen mukana lajin harrastajat niin pitkään kuin mahdollista.</a:t>
            </a:r>
          </a:p>
          <a:p>
            <a:pPr algn="l"/>
            <a:endParaRPr lang="fi-FI" sz="2000" dirty="0">
              <a:solidFill>
                <a:srgbClr val="000E40"/>
              </a:solidFill>
            </a:endParaRPr>
          </a:p>
          <a:p>
            <a:pPr algn="l"/>
            <a:r>
              <a:rPr lang="fi-FI" sz="2000" dirty="0">
                <a:solidFill>
                  <a:srgbClr val="F9B310"/>
                </a:solidFill>
                <a:latin typeface="Arial Black"/>
                <a:cs typeface="Arial Black"/>
              </a:rPr>
              <a:t>SEURAN VILKAS JA AKTIIVINEN </a:t>
            </a:r>
            <a:r>
              <a:rPr lang="fi-FI" sz="2000" dirty="0">
                <a:solidFill>
                  <a:srgbClr val="000E40"/>
                </a:solidFill>
              </a:rPr>
              <a:t>kilpailu- ja tapahtumatoiminta on 1700 jäsenen ansiota ja siksi seura panostaakin vahvasti vapaaehtoistoiminnan pyörittämiseen.  </a:t>
            </a:r>
          </a:p>
          <a:p>
            <a:pPr algn="l"/>
            <a:r>
              <a:rPr lang="fi-FI" sz="2000" dirty="0">
                <a:solidFill>
                  <a:srgbClr val="000E40"/>
                </a:solidFill>
              </a:rPr>
              <a:t> </a:t>
            </a:r>
          </a:p>
          <a:p>
            <a:pPr algn="l"/>
            <a:r>
              <a:rPr lang="fi-FI" sz="2000" dirty="0">
                <a:solidFill>
                  <a:srgbClr val="F9B310"/>
                </a:solidFill>
                <a:latin typeface="Arial Black"/>
                <a:cs typeface="Arial Black"/>
              </a:rPr>
              <a:t>HVS-TENNIS PYRKII </a:t>
            </a:r>
            <a:r>
              <a:rPr lang="fi-FI" sz="2000" dirty="0">
                <a:solidFill>
                  <a:srgbClr val="000E40"/>
                </a:solidFill>
              </a:rPr>
              <a:t>luomaan yhteisöllisyyttä toiminnassaan tapahtumiensakin kautta, jossa tuodaan yhteen sukupolvia ja osaamisen tasoja, jotta jokainen voisi saada hyvää esimerkkiä ja inspiraatiota toisistaan.</a:t>
            </a:r>
          </a:p>
        </p:txBody>
      </p:sp>
      <p:pic>
        <p:nvPicPr>
          <p:cNvPr id="3" name="Picture 2"/>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21109851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E40"/>
        </a:solidFill>
        <a:effectLst/>
      </p:bgPr>
    </p:bg>
    <p:spTree>
      <p:nvGrpSpPr>
        <p:cNvPr id="1" name=""/>
        <p:cNvGrpSpPr/>
        <p:nvPr/>
      </p:nvGrpSpPr>
      <p:grpSpPr>
        <a:xfrm>
          <a:off x="0" y="0"/>
          <a:ext cx="0" cy="0"/>
          <a:chOff x="0" y="0"/>
          <a:chExt cx="0" cy="0"/>
        </a:xfrm>
      </p:grpSpPr>
      <p:sp>
        <p:nvSpPr>
          <p:cNvPr id="3" name="Otsikko 2"/>
          <p:cNvSpPr>
            <a:spLocks noGrp="1"/>
          </p:cNvSpPr>
          <p:nvPr>
            <p:ph type="title"/>
          </p:nvPr>
        </p:nvSpPr>
        <p:spPr>
          <a:xfrm>
            <a:off x="279400" y="2681559"/>
            <a:ext cx="11633200" cy="1371600"/>
          </a:xfrm>
        </p:spPr>
        <p:txBody>
          <a:bodyPr>
            <a:noAutofit/>
          </a:bodyPr>
          <a:lstStyle/>
          <a:p>
            <a:r>
              <a:rPr lang="fi-FI" sz="7000" dirty="0">
                <a:solidFill>
                  <a:srgbClr val="FFFFFF"/>
                </a:solidFill>
              </a:rPr>
              <a:t>Osallisuus ja sitoutuneisuus syntyy vahvasta dialogista </a:t>
            </a:r>
          </a:p>
        </p:txBody>
      </p:sp>
    </p:spTree>
    <p:extLst>
      <p:ext uri="{BB962C8B-B14F-4D97-AF65-F5344CB8AC3E}">
        <p14:creationId xmlns:p14="http://schemas.microsoft.com/office/powerpoint/2010/main" val="9326350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2208" y="1150259"/>
            <a:ext cx="8515684" cy="5262980"/>
          </a:xfrm>
          <a:prstGeom prst="rect">
            <a:avLst/>
          </a:prstGeom>
        </p:spPr>
        <p:txBody>
          <a:bodyPr wrap="square">
            <a:spAutoFit/>
          </a:bodyPr>
          <a:lstStyle/>
          <a:p>
            <a:r>
              <a:rPr lang="fi-FI" sz="1600" dirty="0">
                <a:solidFill>
                  <a:srgbClr val="F9B310"/>
                </a:solidFill>
                <a:latin typeface="Arial Black"/>
                <a:cs typeface="Arial Black"/>
              </a:rPr>
              <a:t>SEURA ON JÄSENTENSÄ NÄKÖINEN | </a:t>
            </a:r>
            <a:r>
              <a:rPr lang="fi-FI" sz="1600" dirty="0"/>
              <a:t>Viestinnässä painotetaan vahvaa vuoropuhelua seuran jäsenten ja seuran välillä. HVS-Tennis panostaa kyselyihin seuran jäsenille selvittääkseen miten olemassa oleva toiminta on vastannut tarpeisiin, sekä tiedustelee, mitä voitaisiin vielä tehdä. Kaikki tämä huomioidaan toimintaa suunniteltaessa.  </a:t>
            </a:r>
            <a:r>
              <a:rPr lang="fi-FI" sz="1600" dirty="0" err="1"/>
              <a:t>HVS-Tenniksen</a:t>
            </a:r>
            <a:r>
              <a:rPr lang="fi-FI" sz="1600" dirty="0"/>
              <a:t> vuotuisessa toimintasuunnittelussa otetaan huomioon eri rooleissa toimivat seuratoimijat. Seura järjestää jokaiselle jäsenelle jotakin, sekä tarjoaa myös ei-jäsenille mahdollisuuden olla mukana tenniksen parissa. Tärkeintä on lajin edistäminen ja matalan kynnyksen osallistumisen mahdollistaminen kaikille. Toiminnan suunnittelussa ja toteutuksessa otetaan aktiivisesti huomioon harrastajilta saatu palaute.</a:t>
            </a:r>
          </a:p>
          <a:p>
            <a:endParaRPr lang="fi-FI" sz="1600" dirty="0"/>
          </a:p>
          <a:p>
            <a:r>
              <a:rPr lang="fi-FI" sz="1600" dirty="0">
                <a:solidFill>
                  <a:srgbClr val="F9B310"/>
                </a:solidFill>
                <a:latin typeface="Arial Black"/>
                <a:cs typeface="Arial Black"/>
              </a:rPr>
              <a:t>KODIN JA SEURAN VUOROPUHELU TAKAA MERKITYKSELLISEN HARRASTUKSEN LAPSILLE JA NUORILLE | </a:t>
            </a:r>
            <a:r>
              <a:rPr lang="fi-FI" sz="1600" dirty="0"/>
              <a:t>Kodin ja seuran välisessä viestinnässä pyritään tuomaan esille avoimuutta, yhteisöllisyyden arvostamista sekä yksilöiden/joukkueiden tavoitteita. Jokainen saa osallistua juuri sellaisena kuin on, juuri siinä määrin kuin pystyy, kykenee ja haluaa. </a:t>
            </a:r>
          </a:p>
          <a:p>
            <a:endParaRPr lang="fi-FI" sz="1600" dirty="0">
              <a:solidFill>
                <a:srgbClr val="F9B310"/>
              </a:solidFill>
              <a:latin typeface="Arial Black"/>
              <a:cs typeface="Arial Black"/>
            </a:endParaRPr>
          </a:p>
          <a:p>
            <a:r>
              <a:rPr lang="fi-FI" sz="1600" dirty="0">
                <a:solidFill>
                  <a:srgbClr val="F9B310"/>
                </a:solidFill>
                <a:latin typeface="Arial Black"/>
                <a:cs typeface="Arial Black"/>
              </a:rPr>
              <a:t>JOKAISEN ÄÄNEN KUULUMINEN TAKAA PARHAAN LOPPUTULOKSEN | </a:t>
            </a:r>
            <a:r>
              <a:rPr lang="fi-FI" sz="1600" dirty="0"/>
              <a:t>Viestinnässä otetaan huomioon niin lapset, aikuiset, ammattilaiset, kuin vapaaehtoisetkin.  </a:t>
            </a:r>
          </a:p>
          <a:p>
            <a:endParaRPr lang="fi-FI" sz="1600" b="1" dirty="0"/>
          </a:p>
          <a:p>
            <a:endParaRPr lang="fi-FI" sz="1600" dirty="0"/>
          </a:p>
          <a:p>
            <a:endParaRPr lang="fi-FI" sz="1600" dirty="0"/>
          </a:p>
        </p:txBody>
      </p:sp>
      <p:pic>
        <p:nvPicPr>
          <p:cNvPr id="3" name="Picture 2"/>
          <p:cNvPicPr>
            <a:picLocks noChangeAspect="1"/>
          </p:cNvPicPr>
          <p:nvPr/>
        </p:nvPicPr>
        <p:blipFill>
          <a:blip r:embed="rId2"/>
          <a:stretch>
            <a:fillRect/>
          </a:stretch>
        </p:blipFill>
        <p:spPr>
          <a:xfrm>
            <a:off x="10337793" y="214722"/>
            <a:ext cx="1642924" cy="335869"/>
          </a:xfrm>
          <a:prstGeom prst="rect">
            <a:avLst/>
          </a:prstGeom>
        </p:spPr>
      </p:pic>
    </p:spTree>
    <p:extLst>
      <p:ext uri="{BB962C8B-B14F-4D97-AF65-F5344CB8AC3E}">
        <p14:creationId xmlns:p14="http://schemas.microsoft.com/office/powerpoint/2010/main" val="40824866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ema1">
  <a:themeElements>
    <a:clrScheme name="Ellun Kanat">
      <a:dk1>
        <a:sysClr val="windowText" lastClr="000000"/>
      </a:dk1>
      <a:lt1>
        <a:sysClr val="window" lastClr="FFFFFF"/>
      </a:lt1>
      <a:dk2>
        <a:srgbClr val="7E7E7E"/>
      </a:dk2>
      <a:lt2>
        <a:srgbClr val="F0F0F0"/>
      </a:lt2>
      <a:accent1>
        <a:srgbClr val="F94D1D"/>
      </a:accent1>
      <a:accent2>
        <a:srgbClr val="CA3F20"/>
      </a:accent2>
      <a:accent3>
        <a:srgbClr val="ADC7D6"/>
      </a:accent3>
      <a:accent4>
        <a:srgbClr val="7E7E7E"/>
      </a:accent4>
      <a:accent5>
        <a:srgbClr val="F0F0F0"/>
      </a:accent5>
      <a:accent6>
        <a:srgbClr val="F79646"/>
      </a:accent6>
      <a:hlink>
        <a:srgbClr val="0000FF"/>
      </a:hlink>
      <a:folHlink>
        <a:srgbClr val="800080"/>
      </a:folHlink>
    </a:clrScheme>
    <a:fontScheme name="EK">
      <a:majorFont>
        <a:latin typeface="Arial Black"/>
        <a:ea typeface=""/>
        <a:cs typeface=""/>
      </a:majorFont>
      <a:minorFont>
        <a:latin typeface="Georgia"/>
        <a:ea typeface=""/>
        <a:cs typeface=""/>
      </a:minorFont>
    </a:fontScheme>
    <a:fmtScheme name="Olennainen">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eema1" id="{A5A011FE-5E94-F04A-B076-08F7A7879B21}" vid="{A5FC1D48-29C3-AA41-977D-539539634BCD}"/>
    </a:ext>
  </a:extLst>
</a:theme>
</file>

<file path=docProps/app.xml><?xml version="1.0" encoding="utf-8"?>
<Properties xmlns="http://schemas.openxmlformats.org/officeDocument/2006/extended-properties" xmlns:vt="http://schemas.openxmlformats.org/officeDocument/2006/docPropsVTypes">
  <Template>Teema1</Template>
  <TotalTime>1089</TotalTime>
  <Words>806</Words>
  <Application>Microsoft Macintosh PowerPoint</Application>
  <PresentationFormat>Custom</PresentationFormat>
  <Paragraphs>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Teema1</vt:lpstr>
      <vt:lpstr>PowerPoint Presentation</vt:lpstr>
      <vt:lpstr>Arvopohja </vt:lpstr>
      <vt:lpstr>HVS-Tennis tänään</vt:lpstr>
      <vt:lpstr>HVS-Tenniksen Päämäärät seurana </vt:lpstr>
      <vt:lpstr>Lapset ja nuoret, tulevaisuuden tähdet </vt:lpstr>
      <vt:lpstr>Sukupolvet kohtaavat tenniksen PARISSA</vt:lpstr>
      <vt:lpstr>PowerPoint Presentation</vt:lpstr>
      <vt:lpstr>Osallisuus ja sitoutuneisuus syntyy vahvasta dialogista </vt:lpstr>
      <vt:lpstr>PowerPoint Presentation</vt:lpstr>
      <vt:lpstr>Yhteistyö- kumppanien kanssa ylläpidetään ja  rakennetaan toimintaa</vt:lpstr>
      <vt:lpstr>HVS-TENNIS hyvän olon ja elämän mahdollistajana  </vt:lpstr>
      <vt:lpstr>PowerPoint Presentation</vt:lpstr>
      <vt:lpstr>HVS-tennis työnantajana</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HVS-tennis</dc:title>
  <dc:creator/>
  <cp:lastModifiedBy>Annika Wolin</cp:lastModifiedBy>
  <cp:revision>32</cp:revision>
  <dcterms:created xsi:type="dcterms:W3CDTF">2016-11-07T16:09:11Z</dcterms:created>
  <dcterms:modified xsi:type="dcterms:W3CDTF">2016-12-14T10:16:44Z</dcterms:modified>
</cp:coreProperties>
</file>